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7" r:id="rId5"/>
    <p:sldId id="259" r:id="rId6"/>
    <p:sldId id="261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AF1"/>
    <a:srgbClr val="A0C1E8"/>
    <a:srgbClr val="385D8A"/>
    <a:srgbClr val="4A88D2"/>
    <a:srgbClr val="6FA0DB"/>
    <a:srgbClr val="4F81BD"/>
    <a:srgbClr val="DAE7F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6322" autoAdjust="0"/>
    <p:restoredTop sz="94660"/>
  </p:normalViewPr>
  <p:slideViewPr>
    <p:cSldViewPr>
      <p:cViewPr varScale="1">
        <p:scale>
          <a:sx n="86" d="100"/>
          <a:sy n="86" d="100"/>
        </p:scale>
        <p:origin x="-96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2144B-810C-4F76-AF09-55CFF3EFC738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5E154-1614-4AEE-81DB-A8A0F6B9C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interface is the public contract.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E154-1614-4AEE-81DB-A8A0F6B9C27F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F2A55-4894-4246-B9AD-9AEFE018B7F7}" type="datetimeFigureOut">
              <a:rPr lang="en-US" smtClean="0"/>
              <a:pPr/>
              <a:t>5/9/2007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E1000-90D5-4CBA-855B-72D1D99F95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Rockin</a:t>
            </a:r>
            <a:r>
              <a:rPr lang="en-US" dirty="0"/>
              <a:t>g</a:t>
            </a:r>
            <a:r>
              <a:rPr lang="en-US" dirty="0" smtClean="0"/>
              <a:t> with</a:t>
            </a:r>
            <a:br>
              <a:rPr lang="en-US" dirty="0" smtClean="0"/>
            </a:br>
            <a:r>
              <a:rPr lang="en-US" dirty="0" smtClean="0"/>
              <a:t>WPF &amp; WCF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XAML</a:t>
            </a:r>
          </a:p>
          <a:p>
            <a:r>
              <a:rPr lang="en-US" dirty="0" smtClean="0"/>
              <a:t>Dependency Properties</a:t>
            </a:r>
          </a:p>
          <a:p>
            <a:r>
              <a:rPr lang="en-US" dirty="0" smtClean="0"/>
              <a:t>Routed Events</a:t>
            </a:r>
          </a:p>
          <a:p>
            <a:r>
              <a:rPr lang="en-US" dirty="0" smtClean="0"/>
              <a:t>Routed Commands</a:t>
            </a:r>
          </a:p>
          <a:p>
            <a:r>
              <a:rPr lang="en-US" dirty="0" smtClean="0"/>
              <a:t>Control Composition</a:t>
            </a:r>
          </a:p>
          <a:p>
            <a:r>
              <a:rPr lang="en-US" dirty="0" smtClean="0"/>
              <a:t>Animation &amp; Triggers</a:t>
            </a:r>
          </a:p>
          <a:p>
            <a:r>
              <a:rPr lang="en-US" dirty="0" smtClean="0"/>
              <a:t>Styles &amp; Control Templates</a:t>
            </a:r>
          </a:p>
          <a:p>
            <a:r>
              <a:rPr lang="en-US" dirty="0" smtClean="0"/>
              <a:t>Flow Documents</a:t>
            </a:r>
          </a:p>
          <a:p>
            <a:r>
              <a:rPr lang="en-US" dirty="0" smtClean="0"/>
              <a:t>Totally Scalable Graphics</a:t>
            </a:r>
          </a:p>
          <a:p>
            <a:r>
              <a:rPr lang="en-US" dirty="0" smtClean="0"/>
              <a:t>Great Architecture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the </a:t>
            </a:r>
            <a:r>
              <a:rPr lang="en-US" b="1" dirty="0" smtClean="0"/>
              <a:t>Service Contract</a:t>
            </a:r>
          </a:p>
          <a:p>
            <a:r>
              <a:rPr lang="en-US" dirty="0" smtClean="0"/>
              <a:t>Create the </a:t>
            </a:r>
            <a:r>
              <a:rPr lang="en-US" b="1" dirty="0" smtClean="0"/>
              <a:t>Server</a:t>
            </a:r>
          </a:p>
          <a:p>
            <a:pPr lvl="1"/>
            <a:r>
              <a:rPr lang="en-US" b="1" dirty="0" smtClean="0"/>
              <a:t>Implement </a:t>
            </a:r>
            <a:r>
              <a:rPr lang="en-US" dirty="0" smtClean="0"/>
              <a:t>the Service Contract</a:t>
            </a:r>
          </a:p>
          <a:p>
            <a:pPr lvl="1"/>
            <a:r>
              <a:rPr lang="en-US" b="1" dirty="0" smtClean="0"/>
              <a:t>Run </a:t>
            </a:r>
            <a:r>
              <a:rPr lang="en-US" smtClean="0"/>
              <a:t>the Server</a:t>
            </a:r>
            <a:endParaRPr lang="en-US" dirty="0" smtClean="0"/>
          </a:p>
          <a:p>
            <a:r>
              <a:rPr lang="en-US" dirty="0" smtClean="0"/>
              <a:t>Create the </a:t>
            </a:r>
            <a:r>
              <a:rPr lang="en-US" b="1" dirty="0" smtClean="0"/>
              <a:t>Client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Service Contract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" y="1600200"/>
            <a:ext cx="4386943" cy="45259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Reference System.ServiceModel</a:t>
            </a:r>
          </a:p>
          <a:p>
            <a:r>
              <a:rPr lang="en-US" sz="2200" dirty="0" smtClean="0"/>
              <a:t>Create an Interface</a:t>
            </a:r>
          </a:p>
          <a:p>
            <a:r>
              <a:rPr lang="en-US" sz="2200" dirty="0" smtClean="0"/>
              <a:t>[ServiceContract] on interface</a:t>
            </a:r>
          </a:p>
          <a:p>
            <a:r>
              <a:rPr lang="en-US" sz="2200" dirty="0" smtClean="0"/>
              <a:t>[OperationContract] on methods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419600" y="1600200"/>
            <a:ext cx="4724400" cy="4660192"/>
            <a:chOff x="4419600" y="1600200"/>
            <a:chExt cx="4724400" cy="4660192"/>
          </a:xfrm>
        </p:grpSpPr>
        <p:sp>
          <p:nvSpPr>
            <p:cNvPr id="7" name="Rectangle 6"/>
            <p:cNvSpPr/>
            <p:nvPr/>
          </p:nvSpPr>
          <p:spPr>
            <a:xfrm>
              <a:off x="4438650" y="1600200"/>
              <a:ext cx="4543425" cy="465772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19600" y="1643744"/>
              <a:ext cx="4724400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using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System;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using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System.ServiceModel;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ServiceContract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(Namespace=</a:t>
              </a:r>
              <a:r>
                <a:rPr lang="en-US" sz="1400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"http://Acme"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)]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public interface 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IRoadRunnerCatcher2000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{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void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LightFuse();</a:t>
              </a:r>
            </a:p>
            <a:p>
              <a:endParaRPr lang="en-US" sz="1400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  int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PushBoulderOverCliff(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force);</a:t>
              </a:r>
            </a:p>
            <a:p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GoRocketSkatesGo(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countdown);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bool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DropAnvil(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weight);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4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4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PaintHole(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radius, </a:t>
              </a:r>
              <a:r>
                <a:rPr lang="en-US" sz="14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bool</a:t>
              </a:r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 onWall);</a:t>
              </a:r>
            </a:p>
            <a:p>
              <a:r>
                <a:rPr lang="en-US" sz="1400" dirty="0" smtClean="0">
                  <a:latin typeface="Courier New" pitchFamily="49" charset="0"/>
                  <a:cs typeface="Courier New" pitchFamily="49" charset="0"/>
                </a:rPr>
                <a:t>} </a:t>
              </a:r>
            </a:p>
          </p:txBody>
        </p:sp>
      </p:grpSp>
      <p:sp>
        <p:nvSpPr>
          <p:cNvPr id="6" name="Snip Diagonal Corner Rectangle 5"/>
          <p:cNvSpPr/>
          <p:nvPr/>
        </p:nvSpPr>
        <p:spPr>
          <a:xfrm rot="21341911">
            <a:off x="249000" y="5647646"/>
            <a:ext cx="3411284" cy="791377"/>
          </a:xfrm>
          <a:prstGeom prst="snip2DiagRect">
            <a:avLst>
              <a:gd name="adj1" fmla="val 20261"/>
              <a:gd name="adj2" fmla="val 20476"/>
            </a:avLst>
          </a:prstGeom>
          <a:solidFill>
            <a:srgbClr val="6FA0DB"/>
          </a:solidFill>
          <a:ln w="79375">
            <a:solidFill>
              <a:schemeClr val="tx2">
                <a:lumMod val="20000"/>
                <a:lumOff val="8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aseline="10000" dirty="0" smtClean="0">
                <a:solidFill>
                  <a:srgbClr val="DAE7F6"/>
                </a:solidFill>
                <a:latin typeface="Alien Encounters" pitchFamily="2" charset="0"/>
              </a:rPr>
              <a:t>Questions ?</a:t>
            </a:r>
            <a:endParaRPr lang="en-US" sz="5400" baseline="10000" dirty="0">
              <a:solidFill>
                <a:srgbClr val="DAE7F6"/>
              </a:solidFill>
              <a:latin typeface="Alien Encounters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4775" y="1247775"/>
            <a:ext cx="3511021" cy="3427184"/>
            <a:chOff x="-19050" y="2438400"/>
            <a:chExt cx="3511021" cy="3427184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3352800" cy="342718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9050" y="2466975"/>
              <a:ext cx="3511021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using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System;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using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System.ServiceModel;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ServiceContract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(Namespace=</a:t>
              </a:r>
              <a:r>
                <a:rPr lang="en-US" sz="1000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"http://Acme"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)]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public interface 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IRoadRunnerCatcher2000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{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void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LightFuse();</a:t>
              </a:r>
            </a:p>
            <a:p>
              <a:endParaRPr lang="en-US" sz="1000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  int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PushBoulderOverCliff(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force);</a:t>
              </a:r>
            </a:p>
            <a:p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GoRocketSkatesGo(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countdown);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bool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DropAnvil(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weight);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[</a:t>
              </a:r>
              <a:r>
                <a:rPr lang="en-US" sz="1000" dirty="0" smtClean="0">
                  <a:solidFill>
                    <a:schemeClr val="accent5">
                      <a:lumMod val="75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OperationContract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]</a:t>
              </a:r>
              <a:br>
                <a:rPr lang="en-US" sz="1000" dirty="0" smtClean="0">
                  <a:latin typeface="Courier New" pitchFamily="49" charset="0"/>
                  <a:cs typeface="Courier New" pitchFamily="49" charset="0"/>
                </a:rPr>
              </a:b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PaintHole(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radius, </a:t>
              </a:r>
              <a:r>
                <a:rPr lang="en-US" sz="1000" dirty="0" smtClean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bool</a:t>
              </a:r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 onWall);</a:t>
              </a:r>
            </a:p>
            <a:p>
              <a:r>
                <a:rPr lang="en-US" sz="1000" dirty="0" smtClean="0">
                  <a:latin typeface="Courier New" pitchFamily="49" charset="0"/>
                  <a:cs typeface="Courier New" pitchFamily="49" charset="0"/>
                </a:rPr>
                <a:t>} 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Implement the Service Contract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3629026" y="2209799"/>
            <a:ext cx="5467350" cy="4531639"/>
            <a:chOff x="3629026" y="2209799"/>
            <a:chExt cx="5467350" cy="4531639"/>
          </a:xfrm>
        </p:grpSpPr>
        <p:sp>
          <p:nvSpPr>
            <p:cNvPr id="4" name="Rectangle 3"/>
            <p:cNvSpPr/>
            <p:nvPr/>
          </p:nvSpPr>
          <p:spPr>
            <a:xfrm>
              <a:off x="3638550" y="2209799"/>
              <a:ext cx="5381625" cy="45243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29026" y="2247900"/>
              <a:ext cx="5467350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class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RoadRunner2000: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IRoadRunnerCatcher2000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{</a:t>
              </a: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void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LightFuse() {</a:t>
              </a:r>
            </a:p>
            <a:p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   new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Fuse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().Light();</a:t>
              </a:r>
            </a:p>
            <a:p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 }</a:t>
              </a:r>
            </a:p>
            <a:p>
              <a:endParaRPr lang="en-US" sz="1300" dirty="0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int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PushBoulderOverCliff(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double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force) {</a:t>
              </a:r>
            </a:p>
            <a:p>
              <a:r>
                <a:rPr lang="en-US" sz="1300" dirty="0" smtClean="0">
                  <a:solidFill>
                    <a:srgbClr val="008000"/>
                  </a:solidFill>
                  <a:latin typeface="Courier New" pitchFamily="49" charset="0"/>
                  <a:cs typeface="Courier New" pitchFamily="49" charset="0"/>
                </a:rPr>
                <a:t>  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return new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Boulder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().Push(force);</a:t>
              </a:r>
            </a:p>
            <a:p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 }</a:t>
              </a:r>
            </a:p>
            <a:p>
              <a:endParaRPr lang="en-US" sz="1300" dirty="0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double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GoRocketSkatesGo(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int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countdown) {</a:t>
              </a:r>
            </a:p>
            <a:p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   System.Threading.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Thread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.Sleep(countdown * </a:t>
              </a:r>
              <a:r>
                <a:rPr lang="en-US" sz="1300" dirty="0" smtClean="0">
                  <a:solidFill>
                    <a:srgbClr val="00B050"/>
                  </a:solidFill>
                  <a:latin typeface="Courier New" pitchFamily="49" charset="0"/>
                  <a:cs typeface="Courier New" pitchFamily="49" charset="0"/>
                </a:rPr>
                <a:t>1000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);</a:t>
              </a:r>
            </a:p>
            <a:p>
              <a:r>
                <a:rPr lang="en-US" sz="1300" dirty="0" smtClean="0">
                  <a:solidFill>
                    <a:srgbClr val="008000"/>
                  </a:solidFill>
                  <a:latin typeface="Courier New" pitchFamily="49" charset="0"/>
                  <a:cs typeface="Courier New" pitchFamily="49" charset="0"/>
                </a:rPr>
                <a:t>  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return new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RocketSkates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().GoGo();</a:t>
              </a: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}</a:t>
              </a:r>
            </a:p>
            <a:p>
              <a:endParaRPr lang="en-US" sz="1300" dirty="0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bool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DropAnvil(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double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weight) {</a:t>
              </a:r>
            </a:p>
            <a:p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   return new </a:t>
              </a:r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Anvil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(weight).Drop();</a:t>
              </a: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}</a:t>
              </a:r>
            </a:p>
            <a:p>
              <a:endParaRPr lang="en-US" sz="1300" dirty="0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300" dirty="0" smtClean="0">
                  <a:solidFill>
                    <a:srgbClr val="2B91AF"/>
                  </a:solidFill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public int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PaintHole(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int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radius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, bool 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onWall) {</a:t>
              </a:r>
            </a:p>
            <a:p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   return </a:t>
              </a:r>
              <a:r>
                <a:rPr lang="en-US" sz="1300" dirty="0" smtClean="0">
                  <a:solidFill>
                    <a:srgbClr val="00B050"/>
                  </a:solidFill>
                  <a:latin typeface="Courier New" pitchFamily="49" charset="0"/>
                  <a:cs typeface="Courier New" pitchFamily="49" charset="0"/>
                </a:rPr>
                <a:t>0</a:t>
              </a:r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; </a:t>
              </a:r>
              <a:r>
                <a:rPr lang="en-US" sz="13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1300" dirty="0" smtClean="0">
                  <a:solidFill>
                    <a:srgbClr val="71289B"/>
                  </a:solidFill>
                  <a:latin typeface="Courier New" pitchFamily="49" charset="0"/>
                  <a:cs typeface="Courier New" pitchFamily="49" charset="0"/>
                </a:rPr>
                <a:t>// TODO: Implement this!</a:t>
              </a:r>
            </a:p>
            <a:p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  }</a:t>
              </a:r>
            </a:p>
            <a:p>
              <a:r>
                <a:rPr lang="en-US" sz="1300" dirty="0" smtClean="0">
                  <a:latin typeface="Courier New" pitchFamily="49" charset="0"/>
                  <a:cs typeface="Courier New" pitchFamily="49" charset="0"/>
                </a:rPr>
                <a:t>}</a:t>
              </a:r>
              <a:endParaRPr lang="en-US" sz="1300" dirty="0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12" name="Right Arrow 11"/>
          <p:cNvSpPr/>
          <p:nvPr/>
        </p:nvSpPr>
        <p:spPr>
          <a:xfrm rot="1401280">
            <a:off x="2879924" y="2211167"/>
            <a:ext cx="876318" cy="486468"/>
          </a:xfrm>
          <a:prstGeom prst="rightArrow">
            <a:avLst/>
          </a:prstGeom>
          <a:solidFill>
            <a:srgbClr val="C7DAF1"/>
          </a:solidFill>
          <a:ln>
            <a:solidFill>
              <a:srgbClr val="385D8A">
                <a:alpha val="4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A0C1E8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66" y="4615875"/>
            <a:ext cx="145584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4A88D2"/>
                </a:solidFill>
              </a:rPr>
              <a:t>Contract</a:t>
            </a:r>
            <a:endParaRPr lang="en-US" sz="2800" b="1" dirty="0">
              <a:solidFill>
                <a:srgbClr val="4A88D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3800" y="1578114"/>
            <a:ext cx="1550168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4A88D2"/>
                </a:solidFill>
              </a:rPr>
              <a:t>Server</a:t>
            </a:r>
            <a:endParaRPr lang="en-US" sz="4000" b="1" dirty="0">
              <a:solidFill>
                <a:srgbClr val="4A88D2"/>
              </a:solidFill>
            </a:endParaRPr>
          </a:p>
        </p:txBody>
      </p:sp>
      <p:pic>
        <p:nvPicPr>
          <p:cNvPr id="13" name="Picture 12" descr="caretflash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081" y="6048375"/>
            <a:ext cx="47625" cy="200025"/>
          </a:xfrm>
          <a:prstGeom prst="rect">
            <a:avLst/>
          </a:prstGeom>
        </p:spPr>
      </p:pic>
      <p:sp>
        <p:nvSpPr>
          <p:cNvPr id="14" name="Snip Diagonal Corner Rectangle 13"/>
          <p:cNvSpPr/>
          <p:nvPr/>
        </p:nvSpPr>
        <p:spPr>
          <a:xfrm rot="21341911">
            <a:off x="249000" y="5647646"/>
            <a:ext cx="3411284" cy="791377"/>
          </a:xfrm>
          <a:prstGeom prst="snip2DiagRect">
            <a:avLst>
              <a:gd name="adj1" fmla="val 20261"/>
              <a:gd name="adj2" fmla="val 20476"/>
            </a:avLst>
          </a:prstGeom>
          <a:solidFill>
            <a:srgbClr val="6FA0DB"/>
          </a:solidFill>
          <a:ln w="79375">
            <a:solidFill>
              <a:schemeClr val="tx2">
                <a:lumMod val="20000"/>
                <a:lumOff val="8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aseline="10000" dirty="0" smtClean="0">
                <a:solidFill>
                  <a:srgbClr val="DAE7F6"/>
                </a:solidFill>
                <a:latin typeface="Alien Encounters" pitchFamily="2" charset="0"/>
              </a:rPr>
              <a:t>Questions ?</a:t>
            </a:r>
            <a:endParaRPr lang="en-US" sz="5400" baseline="10000" dirty="0">
              <a:solidFill>
                <a:srgbClr val="DAE7F6"/>
              </a:solidFill>
              <a:latin typeface="Alien Encounter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the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Configuration</a:t>
            </a:r>
          </a:p>
          <a:p>
            <a:r>
              <a:rPr lang="en-US" dirty="0" smtClean="0"/>
              <a:t>Hosting</a:t>
            </a:r>
          </a:p>
          <a:p>
            <a:r>
              <a:rPr lang="en-US" dirty="0" smtClean="0"/>
              <a:t>Opening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Dive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4134</TotalTime>
  <Words>192</Words>
  <Application>Microsoft Office PowerPoint</Application>
  <PresentationFormat>On-screen Show (4:3)</PresentationFormat>
  <Paragraphs>67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Rocking with WPF &amp; WCF</vt:lpstr>
      <vt:lpstr>WPF</vt:lpstr>
      <vt:lpstr>WCF</vt:lpstr>
      <vt:lpstr>Create a Service Contract</vt:lpstr>
      <vt:lpstr>Implement the Service Contract</vt:lpstr>
      <vt:lpstr>Run the Service</vt:lpstr>
      <vt:lpstr>Let’s Dive 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Rocking with WPF &amp; WCF</dc:title>
  <dc:creator>Mark Miller</dc:creator>
  <cp:lastModifiedBy>Mark Miller</cp:lastModifiedBy>
  <cp:revision>87</cp:revision>
  <dcterms:created xsi:type="dcterms:W3CDTF">2007-04-27T13:31:59Z</dcterms:created>
  <dcterms:modified xsi:type="dcterms:W3CDTF">2007-05-09T23:21:11Z</dcterms:modified>
</cp:coreProperties>
</file>