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50"/>
  </p:notesMasterIdLst>
  <p:sldIdLst>
    <p:sldId id="256" r:id="rId2"/>
    <p:sldId id="290" r:id="rId3"/>
    <p:sldId id="291" r:id="rId4"/>
    <p:sldId id="292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72" r:id="rId17"/>
    <p:sldId id="268" r:id="rId18"/>
    <p:sldId id="269" r:id="rId19"/>
    <p:sldId id="296" r:id="rId20"/>
    <p:sldId id="270" r:id="rId21"/>
    <p:sldId id="271" r:id="rId22"/>
    <p:sldId id="274" r:id="rId23"/>
    <p:sldId id="293" r:id="rId24"/>
    <p:sldId id="273" r:id="rId25"/>
    <p:sldId id="294" r:id="rId26"/>
    <p:sldId id="275" r:id="rId27"/>
    <p:sldId id="276" r:id="rId28"/>
    <p:sldId id="281" r:id="rId29"/>
    <p:sldId id="277" r:id="rId30"/>
    <p:sldId id="297" r:id="rId31"/>
    <p:sldId id="298" r:id="rId32"/>
    <p:sldId id="299" r:id="rId33"/>
    <p:sldId id="300" r:id="rId34"/>
    <p:sldId id="301" r:id="rId35"/>
    <p:sldId id="302" r:id="rId36"/>
    <p:sldId id="305" r:id="rId37"/>
    <p:sldId id="304" r:id="rId38"/>
    <p:sldId id="279" r:id="rId39"/>
    <p:sldId id="303" r:id="rId40"/>
    <p:sldId id="280" r:id="rId41"/>
    <p:sldId id="282" r:id="rId42"/>
    <p:sldId id="283" r:id="rId43"/>
    <p:sldId id="285" r:id="rId44"/>
    <p:sldId id="286" r:id="rId45"/>
    <p:sldId id="287" r:id="rId46"/>
    <p:sldId id="284" r:id="rId47"/>
    <p:sldId id="295" r:id="rId48"/>
    <p:sldId id="289" r:id="rId4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821" autoAdjust="0"/>
    <p:restoredTop sz="94606" autoAdjust="0"/>
  </p:normalViewPr>
  <p:slideViewPr>
    <p:cSldViewPr>
      <p:cViewPr varScale="1">
        <p:scale>
          <a:sx n="91" d="100"/>
          <a:sy n="91" d="100"/>
        </p:scale>
        <p:origin x="-678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CE55EB9-DB17-4281-AEFB-04D13D4CB446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12DA1D3-F657-41EE-B422-2832C63D07EA}">
      <dgm:prSet phldrT="[Text]"/>
      <dgm:spPr/>
      <dgm:t>
        <a:bodyPr/>
        <a:lstStyle/>
        <a:p>
          <a:r>
            <a:rPr lang="en-US" dirty="0" smtClean="0"/>
            <a:t>Windows Mobile</a:t>
          </a:r>
          <a:endParaRPr lang="en-US" dirty="0"/>
        </a:p>
      </dgm:t>
    </dgm:pt>
    <dgm:pt modelId="{48C4E277-0E0A-4551-B5E7-3395B03FCBFE}" type="parTrans" cxnId="{C51DA9C9-E4C7-48D3-84A6-57F3C6C07FB6}">
      <dgm:prSet/>
      <dgm:spPr/>
      <dgm:t>
        <a:bodyPr/>
        <a:lstStyle/>
        <a:p>
          <a:endParaRPr lang="en-US"/>
        </a:p>
      </dgm:t>
    </dgm:pt>
    <dgm:pt modelId="{0CE9D6E5-FB03-4796-92C5-C1039C0B7FDC}" type="sibTrans" cxnId="{C51DA9C9-E4C7-48D3-84A6-57F3C6C07FB6}">
      <dgm:prSet/>
      <dgm:spPr/>
      <dgm:t>
        <a:bodyPr/>
        <a:lstStyle/>
        <a:p>
          <a:endParaRPr lang="en-US"/>
        </a:p>
      </dgm:t>
    </dgm:pt>
    <dgm:pt modelId="{3CDEF8F8-8FF2-4E6D-B3DB-81D07B625CA3}">
      <dgm:prSet phldrT="[Text]"/>
      <dgm:spPr/>
      <dgm:t>
        <a:bodyPr/>
        <a:lstStyle/>
        <a:p>
          <a:r>
            <a:rPr lang="en-US" dirty="0" smtClean="0"/>
            <a:t>Wireless networks</a:t>
          </a:r>
          <a:endParaRPr lang="en-US" dirty="0"/>
        </a:p>
      </dgm:t>
    </dgm:pt>
    <dgm:pt modelId="{EB324391-8CA6-43FA-9169-1BC2F0A3F858}" type="parTrans" cxnId="{96864C01-1B77-427B-9FEB-AFBB77160BA8}">
      <dgm:prSet/>
      <dgm:spPr/>
      <dgm:t>
        <a:bodyPr/>
        <a:lstStyle/>
        <a:p>
          <a:endParaRPr lang="en-US"/>
        </a:p>
      </dgm:t>
    </dgm:pt>
    <dgm:pt modelId="{29E2251E-9994-4652-9731-62118247DF6A}" type="sibTrans" cxnId="{96864C01-1B77-427B-9FEB-AFBB77160BA8}">
      <dgm:prSet/>
      <dgm:spPr/>
      <dgm:t>
        <a:bodyPr/>
        <a:lstStyle/>
        <a:p>
          <a:endParaRPr lang="en-US"/>
        </a:p>
      </dgm:t>
    </dgm:pt>
    <dgm:pt modelId="{969BD3AD-3F06-4C0D-8BB0-0EE930D5A2CC}">
      <dgm:prSet phldrT="[Text]"/>
      <dgm:spPr/>
      <dgm:t>
        <a:bodyPr/>
        <a:lstStyle/>
        <a:p>
          <a:r>
            <a:rPr lang="en-US" dirty="0" smtClean="0"/>
            <a:t>Visual Studio 2005</a:t>
          </a:r>
          <a:endParaRPr lang="en-US" dirty="0"/>
        </a:p>
      </dgm:t>
    </dgm:pt>
    <dgm:pt modelId="{C6343FD6-F86D-4CA1-BDE1-117569217241}" type="parTrans" cxnId="{31721441-E8DC-448E-A11E-B7FDEC243352}">
      <dgm:prSet/>
      <dgm:spPr/>
      <dgm:t>
        <a:bodyPr/>
        <a:lstStyle/>
        <a:p>
          <a:endParaRPr lang="en-US"/>
        </a:p>
      </dgm:t>
    </dgm:pt>
    <dgm:pt modelId="{1224C39D-BC18-4D1D-8BEC-F6D4439959B8}" type="sibTrans" cxnId="{31721441-E8DC-448E-A11E-B7FDEC243352}">
      <dgm:prSet/>
      <dgm:spPr/>
      <dgm:t>
        <a:bodyPr/>
        <a:lstStyle/>
        <a:p>
          <a:endParaRPr lang="en-US"/>
        </a:p>
      </dgm:t>
    </dgm:pt>
    <dgm:pt modelId="{28C0E1E5-9716-48E9-8894-547A85971009}">
      <dgm:prSet phldrT="[Text]"/>
      <dgm:spPr/>
      <dgm:t>
        <a:bodyPr/>
        <a:lstStyle/>
        <a:p>
          <a:r>
            <a:rPr lang="en-US" dirty="0" err="1" smtClean="0"/>
            <a:t>.Net</a:t>
          </a:r>
          <a:r>
            <a:rPr lang="en-US" dirty="0" smtClean="0"/>
            <a:t> CF and SQL Server CE</a:t>
          </a:r>
          <a:endParaRPr lang="en-US" dirty="0"/>
        </a:p>
      </dgm:t>
    </dgm:pt>
    <dgm:pt modelId="{4D9A94B6-B596-47FF-83E6-18AE01975B3D}" type="parTrans" cxnId="{24E88902-44BE-4AB8-AD43-558A49FC8BA5}">
      <dgm:prSet/>
      <dgm:spPr/>
      <dgm:t>
        <a:bodyPr/>
        <a:lstStyle/>
        <a:p>
          <a:endParaRPr lang="en-US"/>
        </a:p>
      </dgm:t>
    </dgm:pt>
    <dgm:pt modelId="{332EC051-8F97-446E-A8E5-4D147213D0F8}" type="sibTrans" cxnId="{24E88902-44BE-4AB8-AD43-558A49FC8BA5}">
      <dgm:prSet/>
      <dgm:spPr/>
      <dgm:t>
        <a:bodyPr/>
        <a:lstStyle/>
        <a:p>
          <a:endParaRPr lang="en-US"/>
        </a:p>
      </dgm:t>
    </dgm:pt>
    <dgm:pt modelId="{A163B868-DE4B-46A8-9FE7-825F5DA93A8E}">
      <dgm:prSet phldrT="[Text]"/>
      <dgm:spPr/>
      <dgm:t>
        <a:bodyPr/>
        <a:lstStyle/>
        <a:p>
          <a:r>
            <a:rPr lang="en-US" dirty="0" smtClean="0"/>
            <a:t>MS server stack</a:t>
          </a:r>
        </a:p>
      </dgm:t>
    </dgm:pt>
    <dgm:pt modelId="{4490338F-903B-4135-86E4-C8F89AC96C32}" type="parTrans" cxnId="{639CDED5-5387-4BCD-B637-526C581A7A77}">
      <dgm:prSet/>
      <dgm:spPr/>
      <dgm:t>
        <a:bodyPr/>
        <a:lstStyle/>
        <a:p>
          <a:endParaRPr lang="en-US"/>
        </a:p>
      </dgm:t>
    </dgm:pt>
    <dgm:pt modelId="{E527D994-1D41-4C59-8B02-B89C7B669F8F}" type="sibTrans" cxnId="{639CDED5-5387-4BCD-B637-526C581A7A77}">
      <dgm:prSet/>
      <dgm:spPr/>
      <dgm:t>
        <a:bodyPr/>
        <a:lstStyle/>
        <a:p>
          <a:endParaRPr lang="en-US"/>
        </a:p>
      </dgm:t>
    </dgm:pt>
    <dgm:pt modelId="{24989630-C6E7-4DA6-9E72-006629045A7A}">
      <dgm:prSet phldrT="[Text]"/>
      <dgm:spPr/>
      <dgm:t>
        <a:bodyPr/>
        <a:lstStyle/>
        <a:p>
          <a:r>
            <a:rPr lang="en-US" dirty="0" smtClean="0"/>
            <a:t>MCSF and P&amp;P</a:t>
          </a:r>
          <a:endParaRPr lang="en-US" dirty="0"/>
        </a:p>
      </dgm:t>
    </dgm:pt>
    <dgm:pt modelId="{B713F1FE-EAEA-48EC-B3FE-117641022EAA}" type="parTrans" cxnId="{33EFCE88-7CE8-44CE-B302-FB14D782BAF5}">
      <dgm:prSet/>
      <dgm:spPr/>
      <dgm:t>
        <a:bodyPr/>
        <a:lstStyle/>
        <a:p>
          <a:endParaRPr lang="en-US"/>
        </a:p>
      </dgm:t>
    </dgm:pt>
    <dgm:pt modelId="{1D49A503-B553-4D0A-A4F9-EBE3D5F15728}" type="sibTrans" cxnId="{33EFCE88-7CE8-44CE-B302-FB14D782BAF5}">
      <dgm:prSet/>
      <dgm:spPr/>
      <dgm:t>
        <a:bodyPr/>
        <a:lstStyle/>
        <a:p>
          <a:endParaRPr lang="en-US"/>
        </a:p>
      </dgm:t>
    </dgm:pt>
    <dgm:pt modelId="{8EB53D38-CE7C-4644-BBD9-5A4D0B6A2F6C}" type="pres">
      <dgm:prSet presAssocID="{ACE55EB9-DB17-4281-AEFB-04D13D4CB44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293FB75-ED93-4547-909D-86ED36F9CE50}" type="pres">
      <dgm:prSet presAssocID="{ACE55EB9-DB17-4281-AEFB-04D13D4CB446}" presName="cycle" presStyleCnt="0"/>
      <dgm:spPr/>
    </dgm:pt>
    <dgm:pt modelId="{E91C11BF-EFA7-4E39-8B8B-E15EEE03E14E}" type="pres">
      <dgm:prSet presAssocID="{B12DA1D3-F657-41EE-B422-2832C63D07EA}" presName="nodeFirst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2BC8F9-54B3-4FFF-B098-0F6026414B4D}" type="pres">
      <dgm:prSet presAssocID="{0CE9D6E5-FB03-4796-92C5-C1039C0B7FDC}" presName="sibTransFirstNode" presStyleLbl="bgShp" presStyleIdx="0" presStyleCnt="1"/>
      <dgm:spPr/>
      <dgm:t>
        <a:bodyPr/>
        <a:lstStyle/>
        <a:p>
          <a:endParaRPr lang="en-US"/>
        </a:p>
      </dgm:t>
    </dgm:pt>
    <dgm:pt modelId="{84630191-E794-4634-AE2A-45D0E50F1DE1}" type="pres">
      <dgm:prSet presAssocID="{3CDEF8F8-8FF2-4E6D-B3DB-81D07B625CA3}" presName="nodeFollowingNodes" presStyleLbl="node1" presStyleIdx="1" presStyleCnt="6" custRadScaleRad="104155" custRadScaleInc="1933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F9B135B-6EF1-4F2D-8B9B-3EA0A7ACF1A4}" type="pres">
      <dgm:prSet presAssocID="{969BD3AD-3F06-4C0D-8BB0-0EE930D5A2CC}" presName="nodeFollowingNodes" presStyleLbl="node1" presStyleIdx="2" presStyleCnt="6" custRadScaleRad="105329" custRadScaleInc="-1606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62F2C87-C8F8-444D-B591-816811008BD5}" type="pres">
      <dgm:prSet presAssocID="{28C0E1E5-9716-48E9-8894-547A85971009}" presName="nodeFollowingNodes" presStyleLbl="node1" presStyleIdx="3" presStyleCnt="6" custRadScaleRad="101931" custRadScaleInc="52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712EE9-352D-4242-9A30-D6628990AB5E}" type="pres">
      <dgm:prSet presAssocID="{24989630-C6E7-4DA6-9E72-006629045A7A}" presName="nodeFollowingNodes" presStyleLbl="node1" presStyleIdx="4" presStyleCnt="6" custRadScaleRad="107724" custRadScaleInc="1265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01A2FCD-99A0-4A62-8C7A-3B863DB9A815}" type="pres">
      <dgm:prSet presAssocID="{A163B868-DE4B-46A8-9FE7-825F5DA93A8E}" presName="nodeFollowingNodes" presStyleLbl="node1" presStyleIdx="5" presStyleCnt="6" custRadScaleRad="105054" custRadScaleInc="-1968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4E88902-44BE-4AB8-AD43-558A49FC8BA5}" srcId="{ACE55EB9-DB17-4281-AEFB-04D13D4CB446}" destId="{28C0E1E5-9716-48E9-8894-547A85971009}" srcOrd="3" destOrd="0" parTransId="{4D9A94B6-B596-47FF-83E6-18AE01975B3D}" sibTransId="{332EC051-8F97-446E-A8E5-4D147213D0F8}"/>
    <dgm:cxn modelId="{81E5CA6A-A1DC-4810-8AD3-48B4E1733CB3}" type="presOf" srcId="{B12DA1D3-F657-41EE-B422-2832C63D07EA}" destId="{E91C11BF-EFA7-4E39-8B8B-E15EEE03E14E}" srcOrd="0" destOrd="0" presId="urn:microsoft.com/office/officeart/2005/8/layout/cycle3"/>
    <dgm:cxn modelId="{33EFCE88-7CE8-44CE-B302-FB14D782BAF5}" srcId="{ACE55EB9-DB17-4281-AEFB-04D13D4CB446}" destId="{24989630-C6E7-4DA6-9E72-006629045A7A}" srcOrd="4" destOrd="0" parTransId="{B713F1FE-EAEA-48EC-B3FE-117641022EAA}" sibTransId="{1D49A503-B553-4D0A-A4F9-EBE3D5F15728}"/>
    <dgm:cxn modelId="{C51DA9C9-E4C7-48D3-84A6-57F3C6C07FB6}" srcId="{ACE55EB9-DB17-4281-AEFB-04D13D4CB446}" destId="{B12DA1D3-F657-41EE-B422-2832C63D07EA}" srcOrd="0" destOrd="0" parTransId="{48C4E277-0E0A-4551-B5E7-3395B03FCBFE}" sibTransId="{0CE9D6E5-FB03-4796-92C5-C1039C0B7FDC}"/>
    <dgm:cxn modelId="{639CDED5-5387-4BCD-B637-526C581A7A77}" srcId="{ACE55EB9-DB17-4281-AEFB-04D13D4CB446}" destId="{A163B868-DE4B-46A8-9FE7-825F5DA93A8E}" srcOrd="5" destOrd="0" parTransId="{4490338F-903B-4135-86E4-C8F89AC96C32}" sibTransId="{E527D994-1D41-4C59-8B02-B89C7B669F8F}"/>
    <dgm:cxn modelId="{96864C01-1B77-427B-9FEB-AFBB77160BA8}" srcId="{ACE55EB9-DB17-4281-AEFB-04D13D4CB446}" destId="{3CDEF8F8-8FF2-4E6D-B3DB-81D07B625CA3}" srcOrd="1" destOrd="0" parTransId="{EB324391-8CA6-43FA-9169-1BC2F0A3F858}" sibTransId="{29E2251E-9994-4652-9731-62118247DF6A}"/>
    <dgm:cxn modelId="{E8EC407D-3F74-4B07-95D4-DBE59AB4CD21}" type="presOf" srcId="{A163B868-DE4B-46A8-9FE7-825F5DA93A8E}" destId="{C01A2FCD-99A0-4A62-8C7A-3B863DB9A815}" srcOrd="0" destOrd="0" presId="urn:microsoft.com/office/officeart/2005/8/layout/cycle3"/>
    <dgm:cxn modelId="{31721441-E8DC-448E-A11E-B7FDEC243352}" srcId="{ACE55EB9-DB17-4281-AEFB-04D13D4CB446}" destId="{969BD3AD-3F06-4C0D-8BB0-0EE930D5A2CC}" srcOrd="2" destOrd="0" parTransId="{C6343FD6-F86D-4CA1-BDE1-117569217241}" sibTransId="{1224C39D-BC18-4D1D-8BEC-F6D4439959B8}"/>
    <dgm:cxn modelId="{BE6892F8-B004-4130-8A69-0020EE079903}" type="presOf" srcId="{969BD3AD-3F06-4C0D-8BB0-0EE930D5A2CC}" destId="{4F9B135B-6EF1-4F2D-8B9B-3EA0A7ACF1A4}" srcOrd="0" destOrd="0" presId="urn:microsoft.com/office/officeart/2005/8/layout/cycle3"/>
    <dgm:cxn modelId="{E6BFCCC0-9BE9-4EC0-B5D5-014FC2E93081}" type="presOf" srcId="{28C0E1E5-9716-48E9-8894-547A85971009}" destId="{662F2C87-C8F8-444D-B591-816811008BD5}" srcOrd="0" destOrd="0" presId="urn:microsoft.com/office/officeart/2005/8/layout/cycle3"/>
    <dgm:cxn modelId="{8DDA27F9-97CA-48A3-BB5A-C273E12E104D}" type="presOf" srcId="{0CE9D6E5-FB03-4796-92C5-C1039C0B7FDC}" destId="{842BC8F9-54B3-4FFF-B098-0F6026414B4D}" srcOrd="0" destOrd="0" presId="urn:microsoft.com/office/officeart/2005/8/layout/cycle3"/>
    <dgm:cxn modelId="{7919AB81-729D-457D-9FF0-A0EF7D7F8C8F}" type="presOf" srcId="{3CDEF8F8-8FF2-4E6D-B3DB-81D07B625CA3}" destId="{84630191-E794-4634-AE2A-45D0E50F1DE1}" srcOrd="0" destOrd="0" presId="urn:microsoft.com/office/officeart/2005/8/layout/cycle3"/>
    <dgm:cxn modelId="{A2F7B51F-DF34-43C9-9E2C-A41D67EF0BA9}" type="presOf" srcId="{ACE55EB9-DB17-4281-AEFB-04D13D4CB446}" destId="{8EB53D38-CE7C-4644-BBD9-5A4D0B6A2F6C}" srcOrd="0" destOrd="0" presId="urn:microsoft.com/office/officeart/2005/8/layout/cycle3"/>
    <dgm:cxn modelId="{A1D797A3-C6C7-41BE-BA09-C823BDF72BBC}" type="presOf" srcId="{24989630-C6E7-4DA6-9E72-006629045A7A}" destId="{1C712EE9-352D-4242-9A30-D6628990AB5E}" srcOrd="0" destOrd="0" presId="urn:microsoft.com/office/officeart/2005/8/layout/cycle3"/>
    <dgm:cxn modelId="{28F22283-0B3E-433A-8FBC-CDB436E0867C}" type="presParOf" srcId="{8EB53D38-CE7C-4644-BBD9-5A4D0B6A2F6C}" destId="{5293FB75-ED93-4547-909D-86ED36F9CE50}" srcOrd="0" destOrd="0" presId="urn:microsoft.com/office/officeart/2005/8/layout/cycle3"/>
    <dgm:cxn modelId="{36924FD9-6E29-4843-B140-B18C430C19FD}" type="presParOf" srcId="{5293FB75-ED93-4547-909D-86ED36F9CE50}" destId="{E91C11BF-EFA7-4E39-8B8B-E15EEE03E14E}" srcOrd="0" destOrd="0" presId="urn:microsoft.com/office/officeart/2005/8/layout/cycle3"/>
    <dgm:cxn modelId="{228434F8-DECB-4AB6-B80E-E7CC6FA827CC}" type="presParOf" srcId="{5293FB75-ED93-4547-909D-86ED36F9CE50}" destId="{842BC8F9-54B3-4FFF-B098-0F6026414B4D}" srcOrd="1" destOrd="0" presId="urn:microsoft.com/office/officeart/2005/8/layout/cycle3"/>
    <dgm:cxn modelId="{12A595E8-6B4A-470C-B9B9-8350246D1A56}" type="presParOf" srcId="{5293FB75-ED93-4547-909D-86ED36F9CE50}" destId="{84630191-E794-4634-AE2A-45D0E50F1DE1}" srcOrd="2" destOrd="0" presId="urn:microsoft.com/office/officeart/2005/8/layout/cycle3"/>
    <dgm:cxn modelId="{D2EC4BD9-6813-4D7F-9148-0C6C7F3739F7}" type="presParOf" srcId="{5293FB75-ED93-4547-909D-86ED36F9CE50}" destId="{4F9B135B-6EF1-4F2D-8B9B-3EA0A7ACF1A4}" srcOrd="3" destOrd="0" presId="urn:microsoft.com/office/officeart/2005/8/layout/cycle3"/>
    <dgm:cxn modelId="{7E890AF9-93A6-493B-82DA-7CEB40F65750}" type="presParOf" srcId="{5293FB75-ED93-4547-909D-86ED36F9CE50}" destId="{662F2C87-C8F8-444D-B591-816811008BD5}" srcOrd="4" destOrd="0" presId="urn:microsoft.com/office/officeart/2005/8/layout/cycle3"/>
    <dgm:cxn modelId="{839479E1-CE0C-42F0-8509-BD6AA2299384}" type="presParOf" srcId="{5293FB75-ED93-4547-909D-86ED36F9CE50}" destId="{1C712EE9-352D-4242-9A30-D6628990AB5E}" srcOrd="5" destOrd="0" presId="urn:microsoft.com/office/officeart/2005/8/layout/cycle3"/>
    <dgm:cxn modelId="{950CFEC2-FF71-4318-891A-6019F80DD191}" type="presParOf" srcId="{5293FB75-ED93-4547-909D-86ED36F9CE50}" destId="{C01A2FCD-99A0-4A62-8C7A-3B863DB9A815}" srcOrd="6" destOrd="0" presId="urn:microsoft.com/office/officeart/2005/8/layout/cycle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3EA02E-CA77-4375-99E3-050B8009C816}" type="datetimeFigureOut">
              <a:rPr lang="en-US" smtClean="0"/>
              <a:pPr/>
              <a:t>5/5/2007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6354D6-9989-4FD9-B397-3C8CA0019BD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3AF195-E1C3-4EE6-A692-9F5722A3D522}" type="datetimeFigureOut">
              <a:rPr lang="en-US" smtClean="0"/>
              <a:pPr/>
              <a:t>5/5/2007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8E8945-4F35-4B7F-BC37-9B1451E38A3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857224" y="4000504"/>
            <a:ext cx="7772400" cy="903534"/>
          </a:xfrm>
        </p:spPr>
        <p:txBody>
          <a:bodyPr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lvl1pPr marR="9144" algn="l">
              <a:defRPr sz="3600" b="1" cap="none" spc="0" baseline="0">
                <a:ln/>
                <a:solidFill>
                  <a:schemeClr val="tx2">
                    <a:lumMod val="75000"/>
                  </a:schemeClr>
                </a:solidFill>
                <a:effectLst/>
              </a:defRPr>
            </a:lvl1pPr>
            <a:extLst/>
          </a:lstStyle>
          <a:p>
            <a:r>
              <a:rPr lang="en-US" altLang="ja-JP" smtClean="0"/>
              <a:t>Click to edit Master title style</a:t>
            </a:r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857224" y="5143512"/>
            <a:ext cx="7772400" cy="651504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altLang="ja-JP" smtClean="0"/>
              <a:t>Click to edit Master subtitle style</a:t>
            </a: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8429652" y="3357562"/>
            <a:ext cx="214314" cy="214314"/>
          </a:xfrm>
          <a:prstGeom prst="rect">
            <a:avLst/>
          </a:prstGeom>
          <a:solidFill>
            <a:schemeClr val="bg2">
              <a:lumMod val="60000"/>
              <a:lumOff val="40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Rectangle 17"/>
          <p:cNvSpPr/>
          <p:nvPr/>
        </p:nvSpPr>
        <p:spPr>
          <a:xfrm>
            <a:off x="7286644" y="2786058"/>
            <a:ext cx="214314" cy="214314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Rectangle 18"/>
          <p:cNvSpPr/>
          <p:nvPr/>
        </p:nvSpPr>
        <p:spPr>
          <a:xfrm>
            <a:off x="7286644" y="3357562"/>
            <a:ext cx="214314" cy="214314"/>
          </a:xfrm>
          <a:prstGeom prst="rect">
            <a:avLst/>
          </a:prstGeom>
          <a:solidFill>
            <a:schemeClr val="bg2">
              <a:lumMod val="60000"/>
              <a:lumOff val="40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Rectangle 19"/>
          <p:cNvSpPr/>
          <p:nvPr/>
        </p:nvSpPr>
        <p:spPr>
          <a:xfrm>
            <a:off x="7572396" y="2786058"/>
            <a:ext cx="214314" cy="214314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Rectangle 20"/>
          <p:cNvSpPr/>
          <p:nvPr/>
        </p:nvSpPr>
        <p:spPr>
          <a:xfrm>
            <a:off x="7572396" y="3357562"/>
            <a:ext cx="214314" cy="214314"/>
          </a:xfrm>
          <a:prstGeom prst="rect">
            <a:avLst/>
          </a:prstGeom>
          <a:solidFill>
            <a:schemeClr val="bg2">
              <a:lumMod val="60000"/>
              <a:lumOff val="40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Rectangle 21"/>
          <p:cNvSpPr/>
          <p:nvPr/>
        </p:nvSpPr>
        <p:spPr>
          <a:xfrm>
            <a:off x="7858148" y="2786058"/>
            <a:ext cx="214314" cy="214314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Rectangle 22"/>
          <p:cNvSpPr/>
          <p:nvPr/>
        </p:nvSpPr>
        <p:spPr>
          <a:xfrm>
            <a:off x="7858148" y="3357562"/>
            <a:ext cx="214314" cy="214314"/>
          </a:xfrm>
          <a:prstGeom prst="rect">
            <a:avLst/>
          </a:prstGeom>
          <a:solidFill>
            <a:schemeClr val="bg2">
              <a:lumMod val="60000"/>
              <a:lumOff val="40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Rectangle 23"/>
          <p:cNvSpPr/>
          <p:nvPr/>
        </p:nvSpPr>
        <p:spPr>
          <a:xfrm>
            <a:off x="8429652" y="2786058"/>
            <a:ext cx="214314" cy="214314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5" name="Rectangle 24"/>
          <p:cNvSpPr/>
          <p:nvPr/>
        </p:nvSpPr>
        <p:spPr>
          <a:xfrm>
            <a:off x="8143900" y="3357562"/>
            <a:ext cx="214314" cy="214314"/>
          </a:xfrm>
          <a:prstGeom prst="rect">
            <a:avLst/>
          </a:prstGeom>
          <a:solidFill>
            <a:schemeClr val="bg2">
              <a:lumMod val="60000"/>
              <a:lumOff val="40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Rectangle 25"/>
          <p:cNvSpPr/>
          <p:nvPr/>
        </p:nvSpPr>
        <p:spPr>
          <a:xfrm>
            <a:off x="8143900" y="2786058"/>
            <a:ext cx="214314" cy="214314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Rectangle 26"/>
          <p:cNvSpPr/>
          <p:nvPr/>
        </p:nvSpPr>
        <p:spPr>
          <a:xfrm>
            <a:off x="7572396" y="3071810"/>
            <a:ext cx="214314" cy="214314"/>
          </a:xfrm>
          <a:prstGeom prst="rect">
            <a:avLst/>
          </a:prstGeom>
          <a:solidFill>
            <a:schemeClr val="bg2">
              <a:lumMod val="7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0" name="Rectangle 29"/>
          <p:cNvSpPr/>
          <p:nvPr/>
        </p:nvSpPr>
        <p:spPr>
          <a:xfrm>
            <a:off x="7858148" y="3071810"/>
            <a:ext cx="214314" cy="214314"/>
          </a:xfrm>
          <a:prstGeom prst="rect">
            <a:avLst/>
          </a:prstGeom>
          <a:solidFill>
            <a:schemeClr val="bg2">
              <a:lumMod val="7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1" name="Rectangle 30"/>
          <p:cNvSpPr/>
          <p:nvPr/>
        </p:nvSpPr>
        <p:spPr>
          <a:xfrm>
            <a:off x="8429652" y="3071810"/>
            <a:ext cx="214314" cy="214314"/>
          </a:xfrm>
          <a:prstGeom prst="rect">
            <a:avLst/>
          </a:prstGeom>
          <a:solidFill>
            <a:schemeClr val="bg2">
              <a:lumMod val="7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3" name="Rectangle 32"/>
          <p:cNvSpPr/>
          <p:nvPr/>
        </p:nvSpPr>
        <p:spPr>
          <a:xfrm>
            <a:off x="8143900" y="3071810"/>
            <a:ext cx="214314" cy="214314"/>
          </a:xfrm>
          <a:prstGeom prst="rect">
            <a:avLst/>
          </a:prstGeom>
          <a:solidFill>
            <a:schemeClr val="bg2">
              <a:lumMod val="7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Rectangle 36"/>
          <p:cNvSpPr/>
          <p:nvPr/>
        </p:nvSpPr>
        <p:spPr>
          <a:xfrm>
            <a:off x="7286644" y="3071810"/>
            <a:ext cx="214314" cy="214314"/>
          </a:xfrm>
          <a:prstGeom prst="rect">
            <a:avLst/>
          </a:prstGeom>
          <a:solidFill>
            <a:schemeClr val="bg2">
              <a:lumMod val="75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altLang="ja-JP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3AF195-E1C3-4EE6-A692-9F5722A3D522}" type="datetimeFigureOut">
              <a:rPr lang="en-US" smtClean="0"/>
              <a:pPr/>
              <a:t>5/5/2007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8E8945-4F35-4B7F-BC37-9B1451E38A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lang="en-US" altLang="ja-JP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3AF195-E1C3-4EE6-A692-9F5722A3D522}" type="datetimeFigureOut">
              <a:rPr lang="en-US" smtClean="0"/>
              <a:pPr/>
              <a:t>5/5/2007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8E8945-4F35-4B7F-BC37-9B1451E38A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altLang="ja-JP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3AF195-E1C3-4EE6-A692-9F5722A3D522}" type="datetimeFigureOut">
              <a:rPr lang="en-US" smtClean="0"/>
              <a:pPr/>
              <a:t>5/5/2007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8E8945-4F35-4B7F-BC37-9B1451E38A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02" y="4214818"/>
            <a:ext cx="5718048" cy="977486"/>
          </a:xfrm>
        </p:spPr>
        <p:txBody>
          <a:bodyPr lIns="82296" tIns="45720" bIns="0" anchor="t"/>
          <a:lstStyle>
            <a:lvl1pPr marL="374904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3AF195-E1C3-4EE6-A692-9F5722A3D522}" type="datetimeFigureOut">
              <a:rPr lang="en-US" smtClean="0"/>
              <a:pPr/>
              <a:t>5/5/2007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8E8945-4F35-4B7F-BC37-9B1451E38A3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02" y="5366404"/>
            <a:ext cx="8156448" cy="777240"/>
          </a:xfrm>
        </p:spPr>
        <p:txBody>
          <a:bodyPr tIns="64008"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lvl1pPr algn="l">
              <a:buNone/>
              <a:defRPr sz="3800" b="1" cap="none" spc="0" baseline="0">
                <a:ln/>
                <a:solidFill>
                  <a:schemeClr val="tx2">
                    <a:lumMod val="75000"/>
                  </a:schemeClr>
                </a:solidFill>
                <a:effectLst/>
              </a:defRPr>
            </a:lvl1pPr>
            <a:extLst/>
          </a:lstStyle>
          <a:p>
            <a:r>
              <a:rPr lang="en-US" altLang="ja-JP" smtClean="0"/>
              <a:t>Click to edit Master title style</a:t>
            </a:r>
            <a:endParaRPr lang="en-US" dirty="0"/>
          </a:p>
        </p:txBody>
      </p:sp>
      <p:cxnSp>
        <p:nvCxnSpPr>
          <p:cNvPr id="29" name="Straight Connector 28"/>
          <p:cNvCxnSpPr/>
          <p:nvPr/>
        </p:nvCxnSpPr>
        <p:spPr>
          <a:xfrm>
            <a:off x="714348" y="5277543"/>
            <a:ext cx="7500990" cy="1588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lang="en-US" altLang="ja-JP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3AF195-E1C3-4EE6-A692-9F5722A3D522}" type="datetimeFigureOut">
              <a:rPr lang="en-US" smtClean="0"/>
              <a:pPr/>
              <a:t>5/5/2007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8E8945-4F35-4B7F-BC37-9B1451E38A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lang="en-US" altLang="ja-JP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3AF195-E1C3-4EE6-A692-9F5722A3D522}" type="datetimeFigureOut">
              <a:rPr lang="en-US" smtClean="0"/>
              <a:pPr/>
              <a:t>5/5/2007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8E8945-4F35-4B7F-BC37-9B1451E38A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lang="en-US" altLang="ja-JP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3AF195-E1C3-4EE6-A692-9F5722A3D522}" type="datetimeFigureOut">
              <a:rPr lang="en-US" smtClean="0"/>
              <a:pPr/>
              <a:t>5/5/2007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8E8945-4F35-4B7F-BC37-9B1451E38A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3AF195-E1C3-4EE6-A692-9F5722A3D522}" type="datetimeFigureOut">
              <a:rPr lang="en-US" smtClean="0"/>
              <a:pPr/>
              <a:t>5/5/2007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8E8945-4F35-4B7F-BC37-9B1451E38A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2528878" cy="1162050"/>
          </a:xfrm>
        </p:spPr>
        <p:txBody>
          <a:bodyPr anchor="ctr"/>
          <a:lstStyle>
            <a:lvl1pPr algn="l">
              <a:buNone/>
              <a:defRPr sz="2000" b="0"/>
            </a:lvl1pPr>
            <a:extLst/>
          </a:lstStyle>
          <a:p>
            <a:r>
              <a:rPr lang="en-US" altLang="ja-JP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28878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429000" y="285728"/>
            <a:ext cx="5486400" cy="572137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3AF195-E1C3-4EE6-A692-9F5722A3D522}" type="datetimeFigureOut">
              <a:rPr lang="en-US" smtClean="0"/>
              <a:pPr/>
              <a:t>5/5/2007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8E8945-4F35-4B7F-BC37-9B1451E38A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>
          <a:xfrm>
            <a:off x="914400" y="4941829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lang="en-US" altLang="ja-JP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914400" y="357166"/>
            <a:ext cx="6858048" cy="4286280"/>
          </a:xfrm>
          <a:noFill/>
          <a:ln w="12700">
            <a:noFill/>
          </a:ln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lang="en-US" altLang="ja-JP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white">
          <a:xfrm>
            <a:off x="914400" y="5643578"/>
            <a:ext cx="6858000" cy="428628"/>
          </a:xfrm>
        </p:spPr>
        <p:txBody>
          <a:bodyPr>
            <a:normAutofit/>
          </a:bodyPr>
          <a:lstStyle>
            <a:lvl1pPr marL="27432" indent="0">
              <a:spcBef>
                <a:spcPts val="0"/>
              </a:spcBef>
              <a:buNone/>
              <a:defRPr sz="11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altLang="ja-JP" smtClean="0"/>
              <a:t>Click to edit Master text styles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AF195-E1C3-4EE6-A692-9F5722A3D522}" type="datetimeFigureOut">
              <a:rPr lang="en-US" smtClean="0"/>
              <a:pPr/>
              <a:t>5/5/2007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D8E8945-4F35-4B7F-BC37-9B1451E38A3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-1"/>
            <a:ext cx="214282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extLst/>
          </a:lstStyle>
          <a:p>
            <a:r>
              <a:rPr lang="en-US" altLang="ja-JP" smtClean="0"/>
              <a:t>Click to edit Master title style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571612"/>
            <a:ext cx="7772400" cy="4783948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/>
            <a:r>
              <a:rPr lang="en-US" altLang="ja-JP" smtClean="0"/>
              <a:t>Click to edit Master text styles</a:t>
            </a:r>
          </a:p>
          <a:p>
            <a:pPr lvl="1"/>
            <a:r>
              <a:rPr lang="en-US" altLang="ja-JP" smtClean="0"/>
              <a:t>Second level</a:t>
            </a:r>
          </a:p>
          <a:p>
            <a:pPr lvl="2"/>
            <a:r>
              <a:rPr lang="en-US" altLang="ja-JP" smtClean="0"/>
              <a:t>Third level</a:t>
            </a:r>
          </a:p>
          <a:p>
            <a:pPr lvl="3"/>
            <a:r>
              <a:rPr lang="en-US" altLang="ja-JP" smtClean="0"/>
              <a:t>Fourth level</a:t>
            </a:r>
          </a:p>
          <a:p>
            <a:pPr lvl="4"/>
            <a:r>
              <a:rPr lang="en-US" altLang="ja-JP" smtClean="0"/>
              <a:t>Fifth level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77000" y="6421461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>
              <a:defRPr sz="1100">
                <a:solidFill>
                  <a:schemeClr val="tx2"/>
                </a:solidFill>
              </a:defRPr>
            </a:lvl1pPr>
            <a:extLst/>
          </a:lstStyle>
          <a:p>
            <a:fld id="{583AF195-E1C3-4EE6-A692-9F5722A3D522}" type="datetimeFigureOut">
              <a:rPr lang="en-US" smtClean="0"/>
              <a:pPr/>
              <a:t>5/5/2007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421461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>
              <a:defRPr sz="11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10600" y="6421461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>
              <a:defRPr sz="1200">
                <a:solidFill>
                  <a:schemeClr val="tx2"/>
                </a:solidFill>
              </a:defRPr>
            </a:lvl1pPr>
            <a:extLst/>
          </a:lstStyle>
          <a:p>
            <a:fld id="{4D8E8945-4F35-4B7F-BC37-9B1451E38A3A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20" name="Straight Connector 19"/>
          <p:cNvCxnSpPr/>
          <p:nvPr/>
        </p:nvCxnSpPr>
        <p:spPr>
          <a:xfrm rot="5400000">
            <a:off x="-3293075" y="3429000"/>
            <a:ext cx="6858000" cy="1588"/>
          </a:xfrm>
          <a:prstGeom prst="line">
            <a:avLst/>
          </a:prstGeom>
          <a:ln w="12700"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rot="5400000">
            <a:off x="-3243408" y="3428230"/>
            <a:ext cx="6858000" cy="1588"/>
          </a:xfrm>
          <a:prstGeom prst="line">
            <a:avLst/>
          </a:prstGeom>
          <a:ln w="12700">
            <a:solidFill>
              <a:schemeClr val="bg2">
                <a:lumMod val="75000"/>
                <a:alpha val="5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rot="5400000">
            <a:off x="-3185349" y="3428230"/>
            <a:ext cx="6858000" cy="1588"/>
          </a:xfrm>
          <a:prstGeom prst="line">
            <a:avLst/>
          </a:prstGeom>
          <a:ln w="3175">
            <a:solidFill>
              <a:schemeClr val="tx1">
                <a:alpha val="5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rot="5400000">
            <a:off x="5699724" y="3428182"/>
            <a:ext cx="6858000" cy="1588"/>
          </a:xfrm>
          <a:prstGeom prst="line">
            <a:avLst/>
          </a:prstGeom>
          <a:ln w="28575">
            <a:solidFill>
              <a:schemeClr val="tx1">
                <a:alpha val="5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1" sz="4000" b="1" kern="1200" cap="none" spc="0" baseline="0">
          <a:ln/>
          <a:gradFill>
            <a:gsLst>
              <a:gs pos="0">
                <a:schemeClr val="tx2">
                  <a:lumMod val="90000"/>
                </a:schemeClr>
              </a:gs>
              <a:gs pos="50000">
                <a:schemeClr val="tx2">
                  <a:lumMod val="50000"/>
                </a:schemeClr>
              </a:gs>
              <a:gs pos="100000">
                <a:schemeClr val="tx2">
                  <a:lumMod val="25000"/>
                </a:schemeClr>
              </a:gs>
            </a:gsLst>
            <a:lin ang="5400000" scaled="0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accent2">
            <a:lumMod val="75000"/>
          </a:schemeClr>
        </a:buClr>
        <a:buSzPct val="85000"/>
        <a:buFont typeface="Wingdings 2" pitchFamily="18" charset="2"/>
        <a:buChar char="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>
            <a:lumMod val="60000"/>
            <a:lumOff val="40000"/>
          </a:schemeClr>
        </a:buClr>
        <a:buSzPct val="80000"/>
        <a:buFont typeface="Wingdings" pitchFamily="2" charset="2"/>
        <a:buChar char="l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>
            <a:lumMod val="40000"/>
            <a:lumOff val="60000"/>
          </a:schemeClr>
        </a:buClr>
        <a:buSzPct val="65000"/>
        <a:buFont typeface="Wingdings 2" pitchFamily="18" charset="2"/>
        <a:buChar char="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2">
            <a:lumMod val="20000"/>
            <a:lumOff val="80000"/>
          </a:schemeClr>
        </a:buClr>
        <a:buSzPct val="100000"/>
        <a:buFont typeface="Arial" pitchFamily="34" charset="0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2">
            <a:lumMod val="75000"/>
          </a:schemeClr>
        </a:buClr>
        <a:buSzPct val="50000"/>
        <a:buFont typeface="Wingdings" pitchFamily="2" charset="2"/>
        <a:buChar char="n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opennetcf.org/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6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aadnd.org/" TargetMode="External"/><Relationship Id="rId5" Type="http://schemas.openxmlformats.org/officeDocument/2006/relationships/image" Target="../media/image5.gif"/><Relationship Id="rId4" Type="http://schemas.openxmlformats.org/officeDocument/2006/relationships/hyperlink" Target="http://migang.org/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://msdn.microsoft.com/patterns" TargetMode="External"/><Relationship Id="rId2" Type="http://schemas.openxmlformats.org/officeDocument/2006/relationships/hyperlink" Target="mailto:dhibbitts@targetyourhand.co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blogs.msdn.com/lokeuei/" TargetMode="External"/><Relationship Id="rId5" Type="http://schemas.openxmlformats.org/officeDocument/2006/relationships/hyperlink" Target="http://www.codeplex.com/" TargetMode="External"/><Relationship Id="rId4" Type="http://schemas.openxmlformats.org/officeDocument/2006/relationships/hyperlink" Target="http://msdn.microsoft.com/mobile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57224" y="3276600"/>
            <a:ext cx="7772400" cy="1627438"/>
          </a:xfrm>
        </p:spPr>
        <p:txBody>
          <a:bodyPr/>
          <a:lstStyle/>
          <a:p>
            <a:r>
              <a:rPr lang="en-US" dirty="0" smtClean="0"/>
              <a:t>good things come in small packages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Windows Mobile, </a:t>
            </a:r>
            <a:r>
              <a:rPr lang="en-US" dirty="0" err="1" smtClean="0"/>
              <a:t>.Net</a:t>
            </a:r>
            <a:r>
              <a:rPr lang="en-US" dirty="0" smtClean="0"/>
              <a:t> CF, SQL Server CE and MCSF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technology: devices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Windows mobile</a:t>
            </a:r>
          </a:p>
          <a:p>
            <a:pPr lvl="1"/>
            <a:r>
              <a:rPr lang="en-US" dirty="0" smtClean="0"/>
              <a:t>Windows Mobile Classic</a:t>
            </a:r>
          </a:p>
          <a:p>
            <a:pPr lvl="1"/>
            <a:r>
              <a:rPr lang="en-US" dirty="0" smtClean="0"/>
              <a:t>Windows Mobile Standard</a:t>
            </a:r>
          </a:p>
          <a:p>
            <a:pPr lvl="1"/>
            <a:r>
              <a:rPr lang="en-US" dirty="0" smtClean="0"/>
              <a:t>Windows Mobile Professional</a:t>
            </a:r>
          </a:p>
          <a:p>
            <a:r>
              <a:rPr lang="en-US" dirty="0" smtClean="0"/>
              <a:t>Windows CE</a:t>
            </a:r>
          </a:p>
          <a:p>
            <a:pPr lvl="1"/>
            <a:r>
              <a:rPr lang="en-US" dirty="0" smtClean="0"/>
              <a:t>the basis for Windows Mobile</a:t>
            </a:r>
          </a:p>
          <a:p>
            <a:pPr lvl="1"/>
            <a:r>
              <a:rPr lang="en-US" dirty="0" smtClean="0"/>
              <a:t>embedded applications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technology: networks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WiFi</a:t>
            </a:r>
            <a:endParaRPr lang="en-US" dirty="0" smtClean="0"/>
          </a:p>
          <a:p>
            <a:pPr lvl="1"/>
            <a:r>
              <a:rPr lang="en-US" dirty="0" smtClean="0"/>
              <a:t>Hotspots, internal networks, shop floor</a:t>
            </a:r>
          </a:p>
          <a:p>
            <a:r>
              <a:rPr lang="en-US" dirty="0" smtClean="0"/>
              <a:t>2</a:t>
            </a:r>
            <a:r>
              <a:rPr lang="en-US" baseline="30000" dirty="0" smtClean="0"/>
              <a:t>nd.</a:t>
            </a:r>
            <a:r>
              <a:rPr lang="en-US" dirty="0" smtClean="0"/>
              <a:t>, 2.5</a:t>
            </a:r>
            <a:r>
              <a:rPr lang="en-US" baseline="30000" dirty="0" smtClean="0"/>
              <a:t>th.</a:t>
            </a:r>
            <a:r>
              <a:rPr lang="en-US" dirty="0" smtClean="0"/>
              <a:t>, and 3</a:t>
            </a:r>
            <a:r>
              <a:rPr lang="en-US" baseline="30000" dirty="0" smtClean="0"/>
              <a:t>rd.</a:t>
            </a:r>
            <a:r>
              <a:rPr lang="en-US" dirty="0" smtClean="0"/>
              <a:t> generation data networks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technology: 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571612"/>
            <a:ext cx="7772400" cy="5057788"/>
          </a:xfrm>
        </p:spPr>
        <p:txBody>
          <a:bodyPr>
            <a:normAutofit/>
          </a:bodyPr>
          <a:lstStyle/>
          <a:p>
            <a:r>
              <a:rPr lang="en-US" dirty="0" smtClean="0"/>
              <a:t>“often connected” / “often not connected”</a:t>
            </a:r>
          </a:p>
          <a:p>
            <a:r>
              <a:rPr lang="en-US" dirty="0" smtClean="0"/>
              <a:t>limited network coverage area </a:t>
            </a:r>
          </a:p>
          <a:p>
            <a:r>
              <a:rPr lang="en-US" dirty="0" smtClean="0"/>
              <a:t>low speed connections</a:t>
            </a:r>
          </a:p>
          <a:p>
            <a:r>
              <a:rPr lang="en-US" dirty="0" smtClean="0"/>
              <a:t>limited storage on the device (ram/</a:t>
            </a:r>
            <a:r>
              <a:rPr lang="en-US" dirty="0" err="1" smtClean="0"/>
              <a:t>rom</a:t>
            </a:r>
            <a:r>
              <a:rPr lang="en-US" dirty="0" smtClean="0"/>
              <a:t>)</a:t>
            </a:r>
          </a:p>
          <a:p>
            <a:r>
              <a:rPr lang="en-US" dirty="0" smtClean="0"/>
              <a:t>input is difficult and limited screen space</a:t>
            </a:r>
          </a:p>
          <a:p>
            <a:r>
              <a:rPr lang="en-US" dirty="0" smtClean="0"/>
              <a:t>low speed devices</a:t>
            </a:r>
          </a:p>
          <a:p>
            <a:r>
              <a:rPr lang="en-US" dirty="0" smtClean="0"/>
              <a:t>deployment, updates and synchronization</a:t>
            </a:r>
          </a:p>
          <a:p>
            <a:r>
              <a:rPr lang="en-US" dirty="0" smtClean="0"/>
              <a:t>security and enforcing business policies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toolchain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Windows Mobile</a:t>
            </a:r>
          </a:p>
          <a:p>
            <a:r>
              <a:rPr lang="en-US" dirty="0" smtClean="0"/>
              <a:t>Visual Studio 2005</a:t>
            </a:r>
          </a:p>
          <a:p>
            <a:r>
              <a:rPr lang="en-US" dirty="0" err="1" smtClean="0"/>
              <a:t>.Net</a:t>
            </a:r>
            <a:r>
              <a:rPr lang="en-US" dirty="0" smtClean="0"/>
              <a:t> Compact Framework</a:t>
            </a:r>
          </a:p>
          <a:p>
            <a:r>
              <a:rPr lang="en-US" dirty="0" smtClean="0"/>
              <a:t>SQL Server CE</a:t>
            </a:r>
          </a:p>
          <a:p>
            <a:r>
              <a:rPr lang="en-US" dirty="0" smtClean="0"/>
              <a:t>MCSF/P&amp;P</a:t>
            </a:r>
          </a:p>
          <a:p>
            <a:r>
              <a:rPr lang="en-US" dirty="0" smtClean="0"/>
              <a:t>MS server stack (IIS, SQL Server, Windows Server)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toolchain</a:t>
            </a:r>
            <a:r>
              <a:rPr lang="en-US" dirty="0" smtClean="0"/>
              <a:t>: windows mobile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PocketPC</a:t>
            </a:r>
            <a:r>
              <a:rPr lang="en-US" dirty="0" smtClean="0"/>
              <a:t> 2003se</a:t>
            </a:r>
          </a:p>
          <a:p>
            <a:r>
              <a:rPr lang="en-US" dirty="0" smtClean="0"/>
              <a:t>Windows Mobile 5</a:t>
            </a:r>
          </a:p>
          <a:p>
            <a:r>
              <a:rPr lang="en-US" dirty="0" smtClean="0"/>
              <a:t>Windows Smartphone</a:t>
            </a:r>
          </a:p>
          <a:p>
            <a:r>
              <a:rPr lang="en-US" dirty="0" smtClean="0"/>
              <a:t>Windows Mobile 6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err="1" smtClean="0"/>
              <a:t>toolchain</a:t>
            </a:r>
            <a:r>
              <a:rPr lang="en-US" sz="3600" dirty="0" smtClean="0"/>
              <a:t>: Visual Studio 2005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tool we all know and love</a:t>
            </a:r>
          </a:p>
          <a:p>
            <a:r>
              <a:rPr lang="en-US" dirty="0" smtClean="0"/>
              <a:t>c, </a:t>
            </a:r>
            <a:r>
              <a:rPr lang="en-US" dirty="0" err="1" smtClean="0"/>
              <a:t>c++</a:t>
            </a:r>
            <a:r>
              <a:rPr lang="en-US" dirty="0" smtClean="0"/>
              <a:t>, C# and </a:t>
            </a:r>
            <a:r>
              <a:rPr lang="en-US" dirty="0" err="1" smtClean="0"/>
              <a:t>VB.Net</a:t>
            </a:r>
            <a:endParaRPr lang="en-US" dirty="0" smtClean="0"/>
          </a:p>
          <a:p>
            <a:r>
              <a:rPr lang="en-US" dirty="0" smtClean="0"/>
              <a:t>debugger</a:t>
            </a:r>
          </a:p>
          <a:p>
            <a:r>
              <a:rPr lang="en-US" dirty="0" smtClean="0"/>
              <a:t>device manager and emulator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err="1" smtClean="0"/>
              <a:t>toolchain</a:t>
            </a:r>
            <a:r>
              <a:rPr lang="en-US" sz="3600" dirty="0" smtClean="0"/>
              <a:t>: Visual Studio 2005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Demo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toolchain</a:t>
            </a:r>
            <a:r>
              <a:rPr lang="en-US" dirty="0" smtClean="0"/>
              <a:t>: </a:t>
            </a:r>
            <a:r>
              <a:rPr lang="en-US" dirty="0" err="1" smtClean="0"/>
              <a:t>.Net</a:t>
            </a:r>
            <a:r>
              <a:rPr lang="en-US" dirty="0" smtClean="0"/>
              <a:t> CF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full featured but…</a:t>
            </a:r>
          </a:p>
          <a:p>
            <a:r>
              <a:rPr lang="en-US" dirty="0" smtClean="0"/>
              <a:t>some things are missing from the </a:t>
            </a:r>
            <a:r>
              <a:rPr lang="en-US" dirty="0" err="1" smtClean="0"/>
              <a:t>.Net</a:t>
            </a:r>
            <a:r>
              <a:rPr lang="en-US" dirty="0" smtClean="0"/>
              <a:t> framework</a:t>
            </a:r>
          </a:p>
          <a:p>
            <a:pPr lvl="1"/>
            <a:r>
              <a:rPr lang="en-US" dirty="0" smtClean="0"/>
              <a:t>check MSDN for a full list</a:t>
            </a:r>
          </a:p>
          <a:p>
            <a:pPr lvl="1"/>
            <a:r>
              <a:rPr lang="en-US" dirty="0" smtClean="0">
                <a:hlinkClick r:id="rId2"/>
              </a:rPr>
              <a:t>www.opennetcf.org</a:t>
            </a:r>
            <a:endParaRPr lang="en-US" dirty="0" smtClean="0"/>
          </a:p>
          <a:p>
            <a:pPr lvl="1"/>
            <a:r>
              <a:rPr lang="en-US" dirty="0" smtClean="0"/>
              <a:t>third party</a:t>
            </a:r>
          </a:p>
          <a:p>
            <a:pPr lvl="1"/>
            <a:r>
              <a:rPr lang="en-US" dirty="0" smtClean="0"/>
              <a:t>roll your own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toolchain</a:t>
            </a:r>
            <a:r>
              <a:rPr lang="en-US" dirty="0" smtClean="0"/>
              <a:t>: </a:t>
            </a:r>
            <a:r>
              <a:rPr lang="en-US" dirty="0" err="1" smtClean="0"/>
              <a:t>.Net</a:t>
            </a:r>
            <a:r>
              <a:rPr lang="en-US" dirty="0" smtClean="0"/>
              <a:t> vs. </a:t>
            </a:r>
            <a:r>
              <a:rPr lang="en-US" dirty="0" err="1" smtClean="0"/>
              <a:t>.Net</a:t>
            </a:r>
            <a:r>
              <a:rPr lang="en-US" dirty="0" smtClean="0"/>
              <a:t> CF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8" descr="classe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1447800"/>
            <a:ext cx="7772401" cy="43917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Toolchain</a:t>
            </a:r>
            <a:r>
              <a:rPr lang="en-US" dirty="0" smtClean="0"/>
              <a:t>: </a:t>
            </a:r>
            <a:r>
              <a:rPr lang="en-US" dirty="0" err="1" smtClean="0"/>
              <a:t>.Net</a:t>
            </a:r>
            <a:r>
              <a:rPr lang="en-US" dirty="0" smtClean="0"/>
              <a:t> vs. </a:t>
            </a:r>
            <a:r>
              <a:rPr lang="en-US" dirty="0" err="1" smtClean="0"/>
              <a:t>.Net</a:t>
            </a:r>
            <a:r>
              <a:rPr lang="en-US" dirty="0" smtClean="0"/>
              <a:t> CF</a:t>
            </a:r>
            <a:endParaRPr lang="en-US" dirty="0"/>
          </a:p>
        </p:txBody>
      </p:sp>
      <p:pic>
        <p:nvPicPr>
          <p:cNvPr id="5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14400" y="1447800"/>
            <a:ext cx="7772400" cy="43922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29200" y="152400"/>
            <a:ext cx="3981450" cy="661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 descr="dayOfDotNetLog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3962400"/>
            <a:ext cx="2286000" cy="228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838200" y="1828800"/>
            <a:ext cx="4419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latin typeface="Franklin Gothic Heavy" pitchFamily="34" charset="0"/>
              </a:rPr>
              <a:t>Thank You!</a:t>
            </a:r>
            <a:endParaRPr lang="en-US" sz="4800" dirty="0">
              <a:latin typeface="Franklin Gothic Heavy" pitchFamily="34" charset="0"/>
            </a:endParaRPr>
          </a:p>
        </p:txBody>
      </p:sp>
      <p:sp>
        <p:nvSpPr>
          <p:cNvPr id="8" name="Oval Callout 7"/>
          <p:cNvSpPr/>
          <p:nvPr/>
        </p:nvSpPr>
        <p:spPr>
          <a:xfrm>
            <a:off x="609600" y="990600"/>
            <a:ext cx="3657600" cy="2590800"/>
          </a:xfrm>
          <a:prstGeom prst="wedgeEllipse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52400" y="152400"/>
            <a:ext cx="53072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/>
              <a:t>Who paid for this event?</a:t>
            </a:r>
            <a:endParaRPr 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toolchain</a:t>
            </a:r>
            <a:r>
              <a:rPr lang="en-US" dirty="0" smtClean="0"/>
              <a:t>: SQL Server 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Simple but robust database </a:t>
            </a:r>
          </a:p>
          <a:p>
            <a:r>
              <a:rPr lang="en-US" dirty="0" smtClean="0"/>
              <a:t>Runs on Windows Mobile and Windows Desktop</a:t>
            </a:r>
          </a:p>
          <a:p>
            <a:r>
              <a:rPr lang="en-US" dirty="0" smtClean="0"/>
              <a:t>Merge replication</a:t>
            </a:r>
          </a:p>
          <a:p>
            <a:pPr lvl="1"/>
            <a:r>
              <a:rPr lang="en-US" dirty="0" smtClean="0"/>
              <a:t>Relatively simple solution for sync</a:t>
            </a:r>
          </a:p>
          <a:p>
            <a:r>
              <a:rPr lang="en-US" dirty="0" smtClean="0"/>
              <a:t>Limitations</a:t>
            </a:r>
          </a:p>
          <a:p>
            <a:pPr lvl="1"/>
            <a:r>
              <a:rPr lang="en-US" dirty="0" smtClean="0"/>
              <a:t>No stored procedures, triggers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toolchain</a:t>
            </a:r>
            <a:r>
              <a:rPr lang="en-US" dirty="0" smtClean="0"/>
              <a:t>: MS server stack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IIS – web server</a:t>
            </a:r>
          </a:p>
          <a:p>
            <a:r>
              <a:rPr lang="en-US" dirty="0" smtClean="0"/>
              <a:t>SQL Server – database server</a:t>
            </a:r>
          </a:p>
          <a:p>
            <a:r>
              <a:rPr lang="en-US" dirty="0" smtClean="0"/>
              <a:t>Windows Server 2003 – operating system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web client</a:t>
            </a:r>
          </a:p>
          <a:p>
            <a:r>
              <a:rPr lang="en-US" dirty="0" smtClean="0"/>
              <a:t>thin client – web services</a:t>
            </a:r>
          </a:p>
          <a:p>
            <a:r>
              <a:rPr lang="en-US" dirty="0" smtClean="0"/>
              <a:t>fat client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solutions: web client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a web browser to access web pages</a:t>
            </a:r>
          </a:p>
          <a:p>
            <a:r>
              <a:rPr lang="en-US" dirty="0" smtClean="0"/>
              <a:t>easy to implement, but screen size must be addressed</a:t>
            </a:r>
          </a:p>
          <a:p>
            <a:r>
              <a:rPr lang="en-US" dirty="0" smtClean="0"/>
              <a:t>requires constant connectivity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solutions: thin client – web services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provide user interface on the device and make calls via the web to a server</a:t>
            </a:r>
            <a:endParaRPr lang="en-US" sz="3200" dirty="0"/>
          </a:p>
          <a:p>
            <a:r>
              <a:rPr lang="en-US" sz="3200" dirty="0" smtClean="0"/>
              <a:t>easy to implement</a:t>
            </a:r>
          </a:p>
          <a:p>
            <a:r>
              <a:rPr lang="en-US" sz="3200" dirty="0" smtClean="0"/>
              <a:t>allows for a richer </a:t>
            </a:r>
            <a:r>
              <a:rPr lang="en-US" sz="3200" dirty="0" err="1" smtClean="0"/>
              <a:t>ui</a:t>
            </a:r>
            <a:r>
              <a:rPr lang="en-US" sz="3200" dirty="0" smtClean="0"/>
              <a:t> than a web page approach</a:t>
            </a:r>
          </a:p>
          <a:p>
            <a:r>
              <a:rPr lang="en-US" sz="3200" dirty="0" smtClean="0"/>
              <a:t>requires constant connectivity</a:t>
            </a:r>
          </a:p>
          <a:p>
            <a:endParaRPr lang="en-US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solutions: fat client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requires more work to design and develop</a:t>
            </a:r>
          </a:p>
          <a:p>
            <a:r>
              <a:rPr lang="en-US" dirty="0" smtClean="0"/>
              <a:t>requires more system resources</a:t>
            </a:r>
          </a:p>
          <a:p>
            <a:r>
              <a:rPr lang="en-US" dirty="0" smtClean="0"/>
              <a:t>provides user access to data when network access is not available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Microsoft Patterns &amp; Practices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software factories</a:t>
            </a:r>
          </a:p>
          <a:p>
            <a:r>
              <a:rPr lang="en-US" dirty="0" smtClean="0"/>
              <a:t>application blocks</a:t>
            </a:r>
          </a:p>
          <a:p>
            <a:r>
              <a:rPr lang="en-US" dirty="0" smtClean="0"/>
              <a:t>guides</a:t>
            </a:r>
          </a:p>
          <a:p>
            <a:r>
              <a:rPr lang="en-US" dirty="0" smtClean="0"/>
              <a:t>msdn.microsoft.com/patterns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mobile client software factory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ChangeAspect="1"/>
          </p:cNvGraphicFramePr>
          <p:nvPr>
            <p:ph idx="1"/>
          </p:nvPr>
        </p:nvGraphicFramePr>
        <p:xfrm>
          <a:off x="304800" y="1447800"/>
          <a:ext cx="4320862" cy="4648200"/>
        </p:xfrm>
        <a:graphic>
          <a:graphicData uri="http://schemas.openxmlformats.org/presentationml/2006/ole">
            <p:oleObj spid="_x0000_s1026" name="Bitmap Image" r:id="rId3" imgW="4285714" imgH="4686954" progId="PBrush">
              <p:embed/>
            </p:oleObj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4724400" y="1295400"/>
          <a:ext cx="4298940" cy="5378451"/>
        </p:xfrm>
        <a:graphic>
          <a:graphicData uri="http://schemas.openxmlformats.org/presentationml/2006/ole">
            <p:oleObj spid="_x0000_s1027" name="Bitmap Image" r:id="rId4" imgW="4285714" imgH="5361905" progId="PBrush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mcsf</a:t>
            </a:r>
            <a:r>
              <a:rPr lang="en-US" dirty="0" smtClean="0"/>
              <a:t>: selected blocks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cab – composite </a:t>
            </a:r>
            <a:r>
              <a:rPr lang="en-US" dirty="0" err="1" smtClean="0"/>
              <a:t>ui</a:t>
            </a:r>
            <a:r>
              <a:rPr lang="en-US" dirty="0" smtClean="0"/>
              <a:t> application block</a:t>
            </a:r>
          </a:p>
          <a:p>
            <a:r>
              <a:rPr lang="en-US" dirty="0" smtClean="0"/>
              <a:t>dab – data access block</a:t>
            </a:r>
          </a:p>
          <a:p>
            <a:r>
              <a:rPr lang="en-US" dirty="0" err="1" smtClean="0"/>
              <a:t>dsa</a:t>
            </a:r>
            <a:r>
              <a:rPr lang="en-US" dirty="0" smtClean="0"/>
              <a:t> – disconnected service agent</a:t>
            </a:r>
          </a:p>
          <a:p>
            <a:r>
              <a:rPr lang="en-US" dirty="0" smtClean="0"/>
              <a:t>connection manager</a:t>
            </a:r>
          </a:p>
          <a:p>
            <a:r>
              <a:rPr lang="en-US" dirty="0" smtClean="0"/>
              <a:t>configuration application block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dirty="0" err="1" smtClean="0"/>
              <a:t>mcsf</a:t>
            </a:r>
            <a:r>
              <a:rPr lang="en-US" sz="3200" dirty="0" smtClean="0"/>
              <a:t>: composite </a:t>
            </a:r>
            <a:r>
              <a:rPr lang="en-US" sz="3200" dirty="0" err="1" smtClean="0"/>
              <a:t>ui</a:t>
            </a:r>
            <a:r>
              <a:rPr lang="en-US" sz="3200" dirty="0" smtClean="0"/>
              <a:t> application block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dirty="0" smtClean="0"/>
              <a:t>What is CAB (Composite UI Application Block)?</a:t>
            </a:r>
          </a:p>
          <a:p>
            <a:pPr lvl="1">
              <a:lnSpc>
                <a:spcPct val="80000"/>
              </a:lnSpc>
            </a:pPr>
            <a:r>
              <a:rPr lang="en-US" dirty="0" smtClean="0"/>
              <a:t>It’s a Microsoft P&amp;P application block</a:t>
            </a:r>
          </a:p>
          <a:p>
            <a:pPr lvl="1">
              <a:lnSpc>
                <a:spcPct val="80000"/>
              </a:lnSpc>
            </a:pPr>
            <a:r>
              <a:rPr lang="en-US" dirty="0" smtClean="0"/>
              <a:t>It provides:</a:t>
            </a:r>
          </a:p>
          <a:p>
            <a:pPr lvl="2">
              <a:lnSpc>
                <a:spcPct val="80000"/>
              </a:lnSpc>
            </a:pPr>
            <a:r>
              <a:rPr lang="en-US" dirty="0" smtClean="0"/>
              <a:t>Common infrastructure components </a:t>
            </a:r>
          </a:p>
          <a:p>
            <a:pPr lvl="2">
              <a:lnSpc>
                <a:spcPct val="80000"/>
              </a:lnSpc>
            </a:pPr>
            <a:r>
              <a:rPr lang="en-US" dirty="0" smtClean="0"/>
              <a:t>Programming model for smart client applications</a:t>
            </a:r>
          </a:p>
          <a:p>
            <a:pPr lvl="3">
              <a:lnSpc>
                <a:spcPct val="80000"/>
              </a:lnSpc>
            </a:pPr>
            <a:r>
              <a:rPr lang="en-US" dirty="0" smtClean="0"/>
              <a:t>Views</a:t>
            </a:r>
          </a:p>
          <a:p>
            <a:pPr lvl="3">
              <a:lnSpc>
                <a:spcPct val="80000"/>
              </a:lnSpc>
            </a:pPr>
            <a:r>
              <a:rPr lang="en-US" dirty="0" smtClean="0"/>
              <a:t>Business logic </a:t>
            </a:r>
          </a:p>
          <a:p>
            <a:pPr lvl="2">
              <a:lnSpc>
                <a:spcPct val="80000"/>
              </a:lnSpc>
              <a:buNone/>
            </a:pPr>
            <a:r>
              <a:rPr lang="en-US" dirty="0" smtClean="0"/>
              <a:t>	from different teams or that need to evolve independently.</a:t>
            </a:r>
          </a:p>
          <a:p>
            <a:pPr lvl="1">
              <a:lnSpc>
                <a:spcPct val="80000"/>
              </a:lnSpc>
            </a:pPr>
            <a:r>
              <a:rPr lang="en-US" dirty="0" smtClean="0"/>
              <a:t>It has been architected considering a convergence of successful patterns (i.e. composite pattern, builder pattern)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ayOfDotNetLogo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3962400"/>
            <a:ext cx="2286000" cy="228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990600" y="1447800"/>
            <a:ext cx="2895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latin typeface="Franklin Gothic Heavy" pitchFamily="34" charset="0"/>
              </a:rPr>
              <a:t>User</a:t>
            </a:r>
            <a:br>
              <a:rPr lang="en-US" sz="4800" dirty="0" smtClean="0">
                <a:latin typeface="Franklin Gothic Heavy" pitchFamily="34" charset="0"/>
              </a:rPr>
            </a:br>
            <a:r>
              <a:rPr lang="en-US" sz="4800" dirty="0" smtClean="0">
                <a:latin typeface="Franklin Gothic Heavy" pitchFamily="34" charset="0"/>
              </a:rPr>
              <a:t>Groups!</a:t>
            </a:r>
            <a:endParaRPr lang="en-US" sz="4800" dirty="0">
              <a:latin typeface="Franklin Gothic Heavy" pitchFamily="34" charset="0"/>
            </a:endParaRPr>
          </a:p>
        </p:txBody>
      </p:sp>
      <p:sp>
        <p:nvSpPr>
          <p:cNvPr id="8" name="Oval Callout 7"/>
          <p:cNvSpPr/>
          <p:nvPr/>
        </p:nvSpPr>
        <p:spPr>
          <a:xfrm>
            <a:off x="609600" y="990600"/>
            <a:ext cx="3657600" cy="2590800"/>
          </a:xfrm>
          <a:prstGeom prst="wedgeEllipse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2" descr="http://www.nwnug.com/themes/NWNUG/images/nwnug_logo_200px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1800" y="3048000"/>
            <a:ext cx="1905000" cy="809626"/>
          </a:xfrm>
          <a:prstGeom prst="rect">
            <a:avLst/>
          </a:prstGeom>
          <a:noFill/>
        </p:spPr>
      </p:pic>
      <p:pic>
        <p:nvPicPr>
          <p:cNvPr id="1028" name="Picture 4" descr="Great Lakes Area .NET User Group (GANG)">
            <a:hlinkClick r:id="rId4" tooltip="Great Lakes Area .NET User Group (GANG)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05600" y="609600"/>
            <a:ext cx="2057400" cy="1460092"/>
          </a:xfrm>
          <a:prstGeom prst="rect">
            <a:avLst/>
          </a:prstGeom>
          <a:noFill/>
        </p:spPr>
      </p:pic>
      <p:grpSp>
        <p:nvGrpSpPr>
          <p:cNvPr id="3" name="Group 11"/>
          <p:cNvGrpSpPr/>
          <p:nvPr/>
        </p:nvGrpSpPr>
        <p:grpSpPr>
          <a:xfrm>
            <a:off x="6096000" y="4800600"/>
            <a:ext cx="3200400" cy="999392"/>
            <a:chOff x="5638800" y="4800600"/>
            <a:chExt cx="3200400" cy="999392"/>
          </a:xfrm>
        </p:grpSpPr>
        <p:sp>
          <p:nvSpPr>
            <p:cNvPr id="10" name="Rectangle 9"/>
            <p:cNvSpPr/>
            <p:nvPr/>
          </p:nvSpPr>
          <p:spPr>
            <a:xfrm>
              <a:off x="5715000" y="4800600"/>
              <a:ext cx="2895600" cy="9144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030" name="Picture 6" descr="Ann Arbor Dot Net Developers Group">
              <a:hlinkClick r:id="rId6" tooltip="Ann Arbor Dot Net Developers Group"/>
            </p:cNvPr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5638800" y="4876800"/>
              <a:ext cx="3200400" cy="923192"/>
            </a:xfrm>
            <a:prstGeom prst="rect">
              <a:avLst/>
            </a:prstGeom>
            <a:noFill/>
          </p:spPr>
        </p:pic>
      </p:grpSp>
      <p:sp>
        <p:nvSpPr>
          <p:cNvPr id="11" name="TextBox 10"/>
          <p:cNvSpPr txBox="1"/>
          <p:nvPr/>
        </p:nvSpPr>
        <p:spPr>
          <a:xfrm>
            <a:off x="6324600" y="1981200"/>
            <a:ext cx="297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Lucida Console" pitchFamily="49" charset="0"/>
              </a:rPr>
              <a:t>www.migang.org</a:t>
            </a:r>
            <a:endParaRPr lang="en-US" sz="2400" dirty="0">
              <a:latin typeface="Lucida Console" pitchFamily="49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172200" y="3810000"/>
            <a:ext cx="297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Lucida Console" pitchFamily="49" charset="0"/>
              </a:rPr>
              <a:t>www.nwnug.com</a:t>
            </a:r>
            <a:endParaRPr lang="en-US" sz="2400" dirty="0">
              <a:latin typeface="Lucida Console" pitchFamily="49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72200" y="5715000"/>
            <a:ext cx="2971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Lucida Console" pitchFamily="49" charset="0"/>
              </a:rPr>
              <a:t>www.aadnd.org</a:t>
            </a:r>
            <a:endParaRPr lang="en-US" sz="2400" dirty="0">
              <a:latin typeface="Lucida Console" pitchFamily="49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81600" y="1143000"/>
            <a:ext cx="12861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Detroit, MI</a:t>
            </a:r>
            <a:br>
              <a:rPr lang="en-US" dirty="0" smtClean="0"/>
            </a:br>
            <a:r>
              <a:rPr lang="en-US" dirty="0" smtClean="0"/>
              <a:t>(Southfield)</a:t>
            </a:r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181600" y="3276600"/>
            <a:ext cx="12131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Toledo, OH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4495800" y="5105400"/>
            <a:ext cx="14969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Ann Arbor, MI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152400" y="152400"/>
            <a:ext cx="57164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/>
              <a:t>Who organized this event?</a:t>
            </a:r>
            <a:endParaRPr lang="en-US" sz="4000" dirty="0"/>
          </a:p>
        </p:txBody>
      </p:sp>
      <p:sp>
        <p:nvSpPr>
          <p:cNvPr id="19" name="TextBox 18"/>
          <p:cNvSpPr txBox="1"/>
          <p:nvPr/>
        </p:nvSpPr>
        <p:spPr>
          <a:xfrm>
            <a:off x="3886200" y="6248400"/>
            <a:ext cx="51506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i="1" dirty="0" smtClean="0"/>
              <a:t>Sign up sheets are in the hallway!</a:t>
            </a:r>
            <a:endParaRPr lang="en-US" sz="24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mcsf</a:t>
            </a:r>
            <a:r>
              <a:rPr lang="en-US" dirty="0" smtClean="0"/>
              <a:t>: cab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571612"/>
            <a:ext cx="7772400" cy="4783948"/>
          </a:xfrm>
        </p:spPr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AutoShape 2"/>
          <p:cNvSpPr>
            <a:spLocks/>
          </p:cNvSpPr>
          <p:nvPr/>
        </p:nvSpPr>
        <p:spPr bwMode="blackWhite">
          <a:xfrm>
            <a:off x="685800" y="3200400"/>
            <a:ext cx="4267200" cy="1447800"/>
          </a:xfrm>
          <a:prstGeom prst="roundRect">
            <a:avLst>
              <a:gd name="adj" fmla="val 5208"/>
            </a:avLst>
          </a:prstGeom>
          <a:gradFill rotWithShape="1">
            <a:gsLst>
              <a:gs pos="0">
                <a:srgbClr val="FE9A48">
                  <a:gamma/>
                  <a:shade val="46275"/>
                  <a:invGamma/>
                  <a:alpha val="0"/>
                </a:srgbClr>
              </a:gs>
              <a:gs pos="50000">
                <a:srgbClr val="FE9A48">
                  <a:alpha val="60001"/>
                </a:srgbClr>
              </a:gs>
              <a:gs pos="100000">
                <a:srgbClr val="FE9A48">
                  <a:gamma/>
                  <a:shade val="46275"/>
                  <a:invGamma/>
                  <a:alpha val="0"/>
                </a:srgbClr>
              </a:gs>
            </a:gsLst>
            <a:lin ang="2700000" scaled="1"/>
          </a:gradFill>
          <a:ln w="12700" algn="ctr">
            <a:solidFill>
              <a:srgbClr val="FE9A48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r>
              <a:rPr lang="en-US" sz="1600" b="1">
                <a:effectLst>
                  <a:outerShdw blurRad="38100" dist="38100" dir="2700000" algn="tl">
                    <a:srgbClr val="000000"/>
                  </a:outerShdw>
                </a:effectLst>
                <a:latin typeface="Segoe Semibold" pitchFamily="34" charset="0"/>
              </a:rPr>
              <a:t>WorkItem</a:t>
            </a:r>
          </a:p>
        </p:txBody>
      </p:sp>
      <p:grpSp>
        <p:nvGrpSpPr>
          <p:cNvPr id="5" name="Group 29"/>
          <p:cNvGrpSpPr>
            <a:grpSpLocks/>
          </p:cNvGrpSpPr>
          <p:nvPr/>
        </p:nvGrpSpPr>
        <p:grpSpPr bwMode="auto">
          <a:xfrm>
            <a:off x="914400" y="3352800"/>
            <a:ext cx="457200" cy="533400"/>
            <a:chOff x="288" y="3600"/>
            <a:chExt cx="480" cy="624"/>
          </a:xfrm>
        </p:grpSpPr>
        <p:sp>
          <p:nvSpPr>
            <p:cNvPr id="6" name="Rectangle 4"/>
            <p:cNvSpPr>
              <a:spLocks/>
            </p:cNvSpPr>
            <p:nvPr/>
          </p:nvSpPr>
          <p:spPr bwMode="blackWhite">
            <a:xfrm>
              <a:off x="288" y="3600"/>
              <a:ext cx="480" cy="624"/>
            </a:xfrm>
            <a:prstGeom prst="rect">
              <a:avLst/>
            </a:prstGeom>
            <a:solidFill>
              <a:srgbClr val="C0C0C0">
                <a:alpha val="59999"/>
              </a:srgbClr>
            </a:solidFill>
            <a:ln w="12700" cap="sq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Line 5"/>
            <p:cNvSpPr>
              <a:spLocks/>
            </p:cNvSpPr>
            <p:nvPr/>
          </p:nvSpPr>
          <p:spPr bwMode="blackWhite">
            <a:xfrm>
              <a:off x="528" y="3600"/>
              <a:ext cx="0" cy="96"/>
            </a:xfrm>
            <a:prstGeom prst="line">
              <a:avLst/>
            </a:prstGeom>
            <a:noFill/>
            <a:ln w="12700" cap="sq" algn="ctr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AutoShape 6"/>
            <p:cNvSpPr>
              <a:spLocks/>
            </p:cNvSpPr>
            <p:nvPr/>
          </p:nvSpPr>
          <p:spPr bwMode="blackWhite">
            <a:xfrm>
              <a:off x="432" y="3696"/>
              <a:ext cx="192" cy="192"/>
            </a:xfrm>
            <a:prstGeom prst="hexagon">
              <a:avLst>
                <a:gd name="adj" fmla="val 50000"/>
                <a:gd name="vf" fmla="val 115470"/>
              </a:avLst>
            </a:prstGeom>
            <a:solidFill>
              <a:schemeClr val="bg1">
                <a:alpha val="59999"/>
              </a:schemeClr>
            </a:solidFill>
            <a:ln w="12700" cap="sq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Rectangle 7"/>
            <p:cNvSpPr>
              <a:spLocks/>
            </p:cNvSpPr>
            <p:nvPr/>
          </p:nvSpPr>
          <p:spPr bwMode="blackWhite">
            <a:xfrm>
              <a:off x="336" y="3936"/>
              <a:ext cx="144" cy="96"/>
            </a:xfrm>
            <a:prstGeom prst="rect">
              <a:avLst/>
            </a:prstGeom>
            <a:solidFill>
              <a:schemeClr val="bg1">
                <a:alpha val="59999"/>
              </a:schemeClr>
            </a:solidFill>
            <a:ln w="12700" cap="sq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Rectangle 8"/>
            <p:cNvSpPr>
              <a:spLocks/>
            </p:cNvSpPr>
            <p:nvPr/>
          </p:nvSpPr>
          <p:spPr bwMode="blackWhite">
            <a:xfrm>
              <a:off x="576" y="3936"/>
              <a:ext cx="144" cy="96"/>
            </a:xfrm>
            <a:prstGeom prst="rect">
              <a:avLst/>
            </a:prstGeom>
            <a:solidFill>
              <a:schemeClr val="bg1">
                <a:alpha val="59999"/>
              </a:schemeClr>
            </a:solidFill>
            <a:ln w="12700" cap="sq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Line 9"/>
            <p:cNvSpPr>
              <a:spLocks/>
            </p:cNvSpPr>
            <p:nvPr/>
          </p:nvSpPr>
          <p:spPr bwMode="blackWhite">
            <a:xfrm flipH="1">
              <a:off x="432" y="3792"/>
              <a:ext cx="0" cy="144"/>
            </a:xfrm>
            <a:prstGeom prst="line">
              <a:avLst/>
            </a:prstGeom>
            <a:noFill/>
            <a:ln w="12700" cap="sq" algn="ctr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Line 10"/>
            <p:cNvSpPr>
              <a:spLocks/>
            </p:cNvSpPr>
            <p:nvPr/>
          </p:nvSpPr>
          <p:spPr bwMode="blackWhite">
            <a:xfrm>
              <a:off x="624" y="3792"/>
              <a:ext cx="0" cy="144"/>
            </a:xfrm>
            <a:prstGeom prst="line">
              <a:avLst/>
            </a:prstGeom>
            <a:noFill/>
            <a:ln w="12700" cap="sq" algn="ctr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Line 11"/>
            <p:cNvSpPr>
              <a:spLocks/>
            </p:cNvSpPr>
            <p:nvPr/>
          </p:nvSpPr>
          <p:spPr bwMode="blackWhite">
            <a:xfrm>
              <a:off x="432" y="4032"/>
              <a:ext cx="48" cy="48"/>
            </a:xfrm>
            <a:prstGeom prst="line">
              <a:avLst/>
            </a:prstGeom>
            <a:noFill/>
            <a:ln w="12700" cap="sq" algn="ctr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Oval 12"/>
            <p:cNvSpPr>
              <a:spLocks/>
            </p:cNvSpPr>
            <p:nvPr/>
          </p:nvSpPr>
          <p:spPr bwMode="blackWhite">
            <a:xfrm>
              <a:off x="480" y="4080"/>
              <a:ext cx="96" cy="96"/>
            </a:xfrm>
            <a:prstGeom prst="ellipse">
              <a:avLst/>
            </a:prstGeom>
            <a:solidFill>
              <a:schemeClr val="bg1">
                <a:alpha val="59999"/>
              </a:schemeClr>
            </a:solidFill>
            <a:ln w="12700" cap="sq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Line 13"/>
            <p:cNvSpPr>
              <a:spLocks/>
            </p:cNvSpPr>
            <p:nvPr/>
          </p:nvSpPr>
          <p:spPr bwMode="blackWhite">
            <a:xfrm flipH="1">
              <a:off x="576" y="4032"/>
              <a:ext cx="48" cy="48"/>
            </a:xfrm>
            <a:prstGeom prst="line">
              <a:avLst/>
            </a:prstGeom>
            <a:noFill/>
            <a:ln w="12700" cap="sq" algn="ctr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6" name="AutoShape 14"/>
          <p:cNvSpPr>
            <a:spLocks/>
          </p:cNvSpPr>
          <p:nvPr/>
        </p:nvSpPr>
        <p:spPr bwMode="blackWhite">
          <a:xfrm>
            <a:off x="6553200" y="5105400"/>
            <a:ext cx="2362200" cy="838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E9A48">
                  <a:gamma/>
                  <a:shade val="46275"/>
                  <a:invGamma/>
                  <a:alpha val="0"/>
                </a:srgbClr>
              </a:gs>
              <a:gs pos="50000">
                <a:srgbClr val="FE9A48">
                  <a:alpha val="60001"/>
                </a:srgbClr>
              </a:gs>
              <a:gs pos="100000">
                <a:srgbClr val="FE9A48">
                  <a:gamma/>
                  <a:shade val="46275"/>
                  <a:invGamma/>
                  <a:alpha val="0"/>
                </a:srgbClr>
              </a:gs>
            </a:gsLst>
            <a:lin ang="2700000" scaled="1"/>
          </a:gradFill>
          <a:ln w="12700" algn="ctr">
            <a:solidFill>
              <a:srgbClr val="FE9A48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r>
              <a:rPr lang="en-US" sz="1600" b="1">
                <a:effectLst>
                  <a:outerShdw blurRad="38100" dist="38100" dir="2700000" algn="tl">
                    <a:srgbClr val="000000"/>
                  </a:outerShdw>
                </a:effectLst>
                <a:latin typeface="Segoe Semibold" pitchFamily="34" charset="0"/>
              </a:rPr>
              <a:t>Module Loading</a:t>
            </a:r>
          </a:p>
        </p:txBody>
      </p:sp>
      <p:sp>
        <p:nvSpPr>
          <p:cNvPr id="17" name="AutoShape 15"/>
          <p:cNvSpPr>
            <a:spLocks/>
          </p:cNvSpPr>
          <p:nvPr/>
        </p:nvSpPr>
        <p:spPr bwMode="blackWhite">
          <a:xfrm>
            <a:off x="1828800" y="3276600"/>
            <a:ext cx="3048000" cy="8382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E9A48">
                  <a:gamma/>
                  <a:shade val="46275"/>
                  <a:invGamma/>
                  <a:alpha val="0"/>
                </a:srgbClr>
              </a:gs>
              <a:gs pos="50000">
                <a:srgbClr val="FE9A48">
                  <a:alpha val="60001"/>
                </a:srgbClr>
              </a:gs>
              <a:gs pos="100000">
                <a:srgbClr val="FE9A48">
                  <a:gamma/>
                  <a:shade val="46275"/>
                  <a:invGamma/>
                  <a:alpha val="0"/>
                </a:srgbClr>
              </a:gs>
            </a:gsLst>
            <a:lin ang="2700000" scaled="1"/>
          </a:gradFill>
          <a:ln w="12700" algn="ctr">
            <a:solidFill>
              <a:srgbClr val="FE9A48"/>
            </a:solidFill>
            <a:round/>
            <a:headEnd/>
            <a:tailEnd/>
          </a:ln>
        </p:spPr>
        <p:txBody>
          <a:bodyPr wrap="none" anchor="b"/>
          <a:lstStyle/>
          <a:p>
            <a:r>
              <a:rPr lang="en-US" sz="1600" b="1">
                <a:effectLst>
                  <a:outerShdw blurRad="38100" dist="38100" dir="2700000" algn="tl">
                    <a:srgbClr val="000000"/>
                  </a:outerShdw>
                </a:effectLst>
                <a:latin typeface="Segoe Semibold" pitchFamily="34" charset="0"/>
              </a:rPr>
              <a:t>State</a:t>
            </a:r>
          </a:p>
        </p:txBody>
      </p:sp>
      <p:sp>
        <p:nvSpPr>
          <p:cNvPr id="18" name="AutoShape 17"/>
          <p:cNvSpPr>
            <a:spLocks/>
          </p:cNvSpPr>
          <p:nvPr/>
        </p:nvSpPr>
        <p:spPr bwMode="blackWhite">
          <a:xfrm>
            <a:off x="990600" y="1600200"/>
            <a:ext cx="1371600" cy="3810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6699FF">
                  <a:gamma/>
                  <a:shade val="46275"/>
                  <a:invGamma/>
                  <a:alpha val="0"/>
                </a:srgbClr>
              </a:gs>
              <a:gs pos="50000">
                <a:srgbClr val="6699FF">
                  <a:alpha val="60001"/>
                </a:srgbClr>
              </a:gs>
              <a:gs pos="100000">
                <a:srgbClr val="6699FF">
                  <a:gamma/>
                  <a:shade val="46275"/>
                  <a:invGamma/>
                  <a:alpha val="0"/>
                </a:srgbClr>
              </a:gs>
            </a:gsLst>
            <a:lin ang="2700000" scaled="1"/>
          </a:gradFill>
          <a:ln w="12700" algn="ctr">
            <a:solidFill>
              <a:srgbClr val="6699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 b="1">
                <a:effectLst>
                  <a:outerShdw blurRad="38100" dist="38100" dir="2700000" algn="tl">
                    <a:srgbClr val="000000"/>
                  </a:outerShdw>
                </a:effectLst>
                <a:latin typeface="Segoe Semibold" pitchFamily="34" charset="0"/>
              </a:rPr>
              <a:t>View</a:t>
            </a:r>
          </a:p>
        </p:txBody>
      </p:sp>
      <p:sp>
        <p:nvSpPr>
          <p:cNvPr id="19" name="AutoShape 18"/>
          <p:cNvSpPr>
            <a:spLocks/>
          </p:cNvSpPr>
          <p:nvPr/>
        </p:nvSpPr>
        <p:spPr bwMode="blackWhite">
          <a:xfrm>
            <a:off x="990600" y="2209800"/>
            <a:ext cx="1371600" cy="3810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6699FF">
                  <a:gamma/>
                  <a:shade val="46275"/>
                  <a:invGamma/>
                  <a:alpha val="0"/>
                </a:srgbClr>
              </a:gs>
              <a:gs pos="50000">
                <a:srgbClr val="6699FF">
                  <a:alpha val="60001"/>
                </a:srgbClr>
              </a:gs>
              <a:gs pos="100000">
                <a:srgbClr val="6699FF">
                  <a:gamma/>
                  <a:shade val="46275"/>
                  <a:invGamma/>
                  <a:alpha val="0"/>
                </a:srgbClr>
              </a:gs>
            </a:gsLst>
            <a:lin ang="2700000" scaled="1"/>
          </a:gradFill>
          <a:ln w="12700" algn="ctr">
            <a:solidFill>
              <a:srgbClr val="66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600" b="1">
                <a:effectLst>
                  <a:outerShdw blurRad="38100" dist="38100" dir="2700000" algn="tl">
                    <a:srgbClr val="000000"/>
                  </a:outerShdw>
                </a:effectLst>
                <a:latin typeface="Segoe Semibold" pitchFamily="34" charset="0"/>
              </a:rPr>
              <a:t>Controller</a:t>
            </a:r>
          </a:p>
        </p:txBody>
      </p:sp>
      <p:sp>
        <p:nvSpPr>
          <p:cNvPr id="20" name="AutoShape 19"/>
          <p:cNvSpPr>
            <a:spLocks/>
          </p:cNvSpPr>
          <p:nvPr/>
        </p:nvSpPr>
        <p:spPr bwMode="blackWhite">
          <a:xfrm>
            <a:off x="1905000" y="3352800"/>
            <a:ext cx="1371600" cy="3810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6699FF">
                  <a:gamma/>
                  <a:shade val="46275"/>
                  <a:invGamma/>
                  <a:alpha val="0"/>
                </a:srgbClr>
              </a:gs>
              <a:gs pos="50000">
                <a:srgbClr val="6699FF">
                  <a:alpha val="60001"/>
                </a:srgbClr>
              </a:gs>
              <a:gs pos="100000">
                <a:srgbClr val="6699FF">
                  <a:gamma/>
                  <a:shade val="46275"/>
                  <a:invGamma/>
                  <a:alpha val="0"/>
                </a:srgbClr>
              </a:gs>
            </a:gsLst>
            <a:lin ang="2700000" scaled="1"/>
          </a:gradFill>
          <a:ln w="12700" algn="ctr">
            <a:solidFill>
              <a:srgbClr val="66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600" b="1">
                <a:effectLst>
                  <a:outerShdw blurRad="38100" dist="38100" dir="2700000" algn="tl">
                    <a:srgbClr val="000000"/>
                  </a:outerShdw>
                </a:effectLst>
                <a:latin typeface="Segoe Semibold" pitchFamily="34" charset="0"/>
              </a:rPr>
              <a:t>Model</a:t>
            </a:r>
          </a:p>
        </p:txBody>
      </p:sp>
      <p:sp>
        <p:nvSpPr>
          <p:cNvPr id="21" name="AutoShape 20"/>
          <p:cNvSpPr>
            <a:spLocks/>
          </p:cNvSpPr>
          <p:nvPr/>
        </p:nvSpPr>
        <p:spPr bwMode="blackWhite">
          <a:xfrm>
            <a:off x="3352800" y="1600200"/>
            <a:ext cx="1371600" cy="3810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6699FF">
                  <a:gamma/>
                  <a:shade val="46275"/>
                  <a:invGamma/>
                  <a:alpha val="0"/>
                </a:srgbClr>
              </a:gs>
              <a:gs pos="50000">
                <a:srgbClr val="6699FF">
                  <a:alpha val="60001"/>
                </a:srgbClr>
              </a:gs>
              <a:gs pos="100000">
                <a:srgbClr val="6699FF">
                  <a:gamma/>
                  <a:shade val="46275"/>
                  <a:invGamma/>
                  <a:alpha val="0"/>
                </a:srgbClr>
              </a:gs>
            </a:gsLst>
            <a:lin ang="2700000" scaled="1"/>
          </a:gradFill>
          <a:ln w="12700" algn="ctr">
            <a:solidFill>
              <a:srgbClr val="66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600" b="1">
                <a:effectLst>
                  <a:outerShdw blurRad="38100" dist="38100" dir="2700000" algn="tl">
                    <a:srgbClr val="000000"/>
                  </a:outerShdw>
                </a:effectLst>
                <a:latin typeface="Segoe Semibold" pitchFamily="34" charset="0"/>
              </a:rPr>
              <a:t>View</a:t>
            </a:r>
          </a:p>
        </p:txBody>
      </p:sp>
      <p:sp>
        <p:nvSpPr>
          <p:cNvPr id="22" name="AutoShape 21"/>
          <p:cNvSpPr>
            <a:spLocks/>
          </p:cNvSpPr>
          <p:nvPr/>
        </p:nvSpPr>
        <p:spPr bwMode="blackWhite">
          <a:xfrm>
            <a:off x="3352800" y="2209800"/>
            <a:ext cx="1371600" cy="3810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6699FF">
                  <a:gamma/>
                  <a:shade val="46275"/>
                  <a:invGamma/>
                  <a:alpha val="0"/>
                </a:srgbClr>
              </a:gs>
              <a:gs pos="50000">
                <a:srgbClr val="6699FF">
                  <a:alpha val="60001"/>
                </a:srgbClr>
              </a:gs>
              <a:gs pos="100000">
                <a:srgbClr val="6699FF">
                  <a:gamma/>
                  <a:shade val="46275"/>
                  <a:invGamma/>
                  <a:alpha val="0"/>
                </a:srgbClr>
              </a:gs>
            </a:gsLst>
            <a:lin ang="2700000" scaled="1"/>
          </a:gradFill>
          <a:ln w="12700" algn="ctr">
            <a:solidFill>
              <a:srgbClr val="66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600" b="1">
                <a:effectLst>
                  <a:outerShdw blurRad="38100" dist="38100" dir="2700000" algn="tl">
                    <a:srgbClr val="000000"/>
                  </a:outerShdw>
                </a:effectLst>
                <a:latin typeface="Segoe Semibold" pitchFamily="34" charset="0"/>
              </a:rPr>
              <a:t>Presenter</a:t>
            </a:r>
          </a:p>
        </p:txBody>
      </p:sp>
      <p:sp>
        <p:nvSpPr>
          <p:cNvPr id="23" name="Line 22"/>
          <p:cNvSpPr>
            <a:spLocks/>
          </p:cNvSpPr>
          <p:nvPr/>
        </p:nvSpPr>
        <p:spPr bwMode="blackWhite">
          <a:xfrm>
            <a:off x="1676400" y="1981200"/>
            <a:ext cx="0" cy="228600"/>
          </a:xfrm>
          <a:prstGeom prst="line">
            <a:avLst/>
          </a:prstGeom>
          <a:noFill/>
          <a:ln w="12700" cap="sq" algn="ctr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4" name="Line 23"/>
          <p:cNvSpPr>
            <a:spLocks/>
          </p:cNvSpPr>
          <p:nvPr/>
        </p:nvSpPr>
        <p:spPr bwMode="blackWhite">
          <a:xfrm>
            <a:off x="2209800" y="2590800"/>
            <a:ext cx="0" cy="762000"/>
          </a:xfrm>
          <a:prstGeom prst="line">
            <a:avLst/>
          </a:prstGeom>
          <a:noFill/>
          <a:ln w="12700" cap="sq" algn="ctr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5" name="Line 24"/>
          <p:cNvSpPr>
            <a:spLocks/>
          </p:cNvSpPr>
          <p:nvPr/>
        </p:nvSpPr>
        <p:spPr bwMode="blackWhite">
          <a:xfrm flipV="1">
            <a:off x="4114800" y="1981200"/>
            <a:ext cx="0" cy="228600"/>
          </a:xfrm>
          <a:prstGeom prst="line">
            <a:avLst/>
          </a:prstGeom>
          <a:noFill/>
          <a:ln w="12700" cap="sq" algn="ctr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6" name="Line 25"/>
          <p:cNvSpPr>
            <a:spLocks/>
          </p:cNvSpPr>
          <p:nvPr/>
        </p:nvSpPr>
        <p:spPr bwMode="blackWhite">
          <a:xfrm flipH="1">
            <a:off x="4114800" y="2590800"/>
            <a:ext cx="0" cy="762000"/>
          </a:xfrm>
          <a:prstGeom prst="line">
            <a:avLst/>
          </a:prstGeom>
          <a:noFill/>
          <a:ln w="12700" cap="sq" algn="ctr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7" name="Line 26"/>
          <p:cNvSpPr>
            <a:spLocks/>
          </p:cNvSpPr>
          <p:nvPr/>
        </p:nvSpPr>
        <p:spPr bwMode="blackWhite">
          <a:xfrm flipV="1">
            <a:off x="3886200" y="2590800"/>
            <a:ext cx="0" cy="762000"/>
          </a:xfrm>
          <a:prstGeom prst="line">
            <a:avLst/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8" name="Freeform 27"/>
          <p:cNvSpPr>
            <a:spLocks/>
          </p:cNvSpPr>
          <p:nvPr/>
        </p:nvSpPr>
        <p:spPr bwMode="blackWhite">
          <a:xfrm>
            <a:off x="2362200" y="1751013"/>
            <a:ext cx="228600" cy="1601787"/>
          </a:xfrm>
          <a:custGeom>
            <a:avLst/>
            <a:gdLst>
              <a:gd name="T0" fmla="*/ 228600 w 228600"/>
              <a:gd name="T1" fmla="*/ 1601787 h 1601787"/>
              <a:gd name="T2" fmla="*/ 228600 w 228600"/>
              <a:gd name="T3" fmla="*/ 0 h 1601787"/>
              <a:gd name="T4" fmla="*/ 0 w 228600"/>
              <a:gd name="T5" fmla="*/ 1587 h 1601787"/>
              <a:gd name="T6" fmla="*/ 0 60000 65536"/>
              <a:gd name="T7" fmla="*/ 0 60000 65536"/>
              <a:gd name="T8" fmla="*/ 0 60000 65536"/>
              <a:gd name="T9" fmla="*/ 0 w 228600"/>
              <a:gd name="T10" fmla="*/ 0 h 1601787"/>
              <a:gd name="T11" fmla="*/ 1862092 w 228600"/>
              <a:gd name="T12" fmla="*/ 1759734583 h 160178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28600" h="1601787">
                <a:moveTo>
                  <a:pt x="228600" y="1601787"/>
                </a:moveTo>
                <a:lnTo>
                  <a:pt x="228600" y="0"/>
                </a:lnTo>
                <a:lnTo>
                  <a:pt x="0" y="1587"/>
                </a:lnTo>
              </a:path>
            </a:pathLst>
          </a:custGeom>
          <a:noFill/>
          <a:ln w="12700" cap="flat" cmpd="sng" algn="ctr">
            <a:solidFill>
              <a:schemeClr val="tx1"/>
            </a:solidFill>
            <a:prstDash val="dash"/>
            <a:round/>
            <a:headEnd type="none" w="med" len="med"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9" name="AutoShape 28"/>
          <p:cNvSpPr>
            <a:spLocks/>
          </p:cNvSpPr>
          <p:nvPr/>
        </p:nvSpPr>
        <p:spPr bwMode="blackWhite">
          <a:xfrm>
            <a:off x="3352800" y="3352800"/>
            <a:ext cx="1371600" cy="3810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6699FF">
                  <a:gamma/>
                  <a:shade val="46275"/>
                  <a:invGamma/>
                  <a:alpha val="0"/>
                </a:srgbClr>
              </a:gs>
              <a:gs pos="50000">
                <a:srgbClr val="6699FF">
                  <a:alpha val="60001"/>
                </a:srgbClr>
              </a:gs>
              <a:gs pos="100000">
                <a:srgbClr val="6699FF">
                  <a:gamma/>
                  <a:shade val="46275"/>
                  <a:invGamma/>
                  <a:alpha val="0"/>
                </a:srgbClr>
              </a:gs>
            </a:gsLst>
            <a:lin ang="2700000" scaled="1"/>
          </a:gradFill>
          <a:ln w="12700" algn="ctr">
            <a:solidFill>
              <a:srgbClr val="66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600" b="1">
                <a:effectLst>
                  <a:outerShdw blurRad="38100" dist="38100" dir="2700000" algn="tl">
                    <a:srgbClr val="000000"/>
                  </a:outerShdw>
                </a:effectLst>
                <a:latin typeface="Segoe Semibold" pitchFamily="34" charset="0"/>
              </a:rPr>
              <a:t>Model</a:t>
            </a:r>
          </a:p>
        </p:txBody>
      </p:sp>
      <p:sp>
        <p:nvSpPr>
          <p:cNvPr id="30" name="Line 29"/>
          <p:cNvSpPr>
            <a:spLocks/>
          </p:cNvSpPr>
          <p:nvPr/>
        </p:nvSpPr>
        <p:spPr bwMode="blackWhite">
          <a:xfrm>
            <a:off x="3886200" y="1981200"/>
            <a:ext cx="0" cy="228600"/>
          </a:xfrm>
          <a:prstGeom prst="line">
            <a:avLst/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31" name="Oval 30"/>
          <p:cNvSpPr>
            <a:spLocks/>
          </p:cNvSpPr>
          <p:nvPr/>
        </p:nvSpPr>
        <p:spPr bwMode="blackWhite">
          <a:xfrm>
            <a:off x="457200" y="1981200"/>
            <a:ext cx="609600" cy="3810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>
                  <a:alpha val="60001"/>
                </a:schemeClr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 w="12700" algn="ctr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800" b="1">
                <a:effectLst>
                  <a:outerShdw blurRad="38100" dist="38100" dir="2700000" algn="tl">
                    <a:srgbClr val="000000"/>
                  </a:outerShdw>
                </a:effectLst>
                <a:latin typeface="Segoe Semibold" pitchFamily="34" charset="0"/>
              </a:rPr>
              <a:t>MVC</a:t>
            </a:r>
          </a:p>
        </p:txBody>
      </p:sp>
      <p:sp>
        <p:nvSpPr>
          <p:cNvPr id="32" name="Oval 31"/>
          <p:cNvSpPr>
            <a:spLocks/>
          </p:cNvSpPr>
          <p:nvPr/>
        </p:nvSpPr>
        <p:spPr bwMode="blackWhite">
          <a:xfrm>
            <a:off x="4267200" y="2514600"/>
            <a:ext cx="609600" cy="3810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>
                  <a:alpha val="60001"/>
                </a:schemeClr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 w="12700" algn="ctr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800" b="1">
                <a:effectLst>
                  <a:outerShdw blurRad="38100" dist="38100" dir="2700000" algn="tl">
                    <a:srgbClr val="000000"/>
                  </a:outerShdw>
                </a:effectLst>
                <a:latin typeface="Segoe Semibold" pitchFamily="34" charset="0"/>
              </a:rPr>
              <a:t>MVP</a:t>
            </a:r>
          </a:p>
        </p:txBody>
      </p:sp>
      <p:sp>
        <p:nvSpPr>
          <p:cNvPr id="33" name="Oval 32"/>
          <p:cNvSpPr>
            <a:spLocks/>
          </p:cNvSpPr>
          <p:nvPr/>
        </p:nvSpPr>
        <p:spPr bwMode="blackWhite">
          <a:xfrm>
            <a:off x="4038600" y="3581400"/>
            <a:ext cx="1295400" cy="3810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>
                  <a:alpha val="60001"/>
                </a:schemeClr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 w="12700" algn="ctr">
            <a:solidFill>
              <a:schemeClr val="accent2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Segoe Semibold" pitchFamily="34" charset="0"/>
              </a:rPr>
              <a:t>Blackboard</a:t>
            </a:r>
          </a:p>
        </p:txBody>
      </p:sp>
      <p:sp>
        <p:nvSpPr>
          <p:cNvPr id="34" name="AutoShape 33"/>
          <p:cNvSpPr>
            <a:spLocks/>
          </p:cNvSpPr>
          <p:nvPr/>
        </p:nvSpPr>
        <p:spPr bwMode="blackWhite">
          <a:xfrm>
            <a:off x="6629400" y="5181600"/>
            <a:ext cx="838200" cy="3048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6699FF">
                  <a:gamma/>
                  <a:shade val="46275"/>
                  <a:invGamma/>
                  <a:alpha val="0"/>
                </a:srgbClr>
              </a:gs>
              <a:gs pos="50000">
                <a:srgbClr val="6699FF">
                  <a:alpha val="60001"/>
                </a:srgbClr>
              </a:gs>
              <a:gs pos="100000">
                <a:srgbClr val="6699FF">
                  <a:gamma/>
                  <a:shade val="46275"/>
                  <a:invGamma/>
                  <a:alpha val="0"/>
                </a:srgbClr>
              </a:gs>
            </a:gsLst>
            <a:lin ang="2700000" scaled="1"/>
          </a:gradFill>
          <a:ln w="12700" algn="ctr">
            <a:solidFill>
              <a:srgbClr val="66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200" b="1">
                <a:effectLst>
                  <a:outerShdw blurRad="38100" dist="38100" dir="2700000" algn="tl">
                    <a:srgbClr val="000000"/>
                  </a:outerShdw>
                </a:effectLst>
                <a:latin typeface="Segoe Semibold" pitchFamily="34" charset="0"/>
              </a:rPr>
              <a:t>Enumerator</a:t>
            </a:r>
          </a:p>
        </p:txBody>
      </p:sp>
      <p:sp>
        <p:nvSpPr>
          <p:cNvPr id="35" name="AutoShape 34"/>
          <p:cNvSpPr>
            <a:spLocks/>
          </p:cNvSpPr>
          <p:nvPr/>
        </p:nvSpPr>
        <p:spPr bwMode="blackWhite">
          <a:xfrm>
            <a:off x="7543800" y="5181600"/>
            <a:ext cx="609600" cy="3048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6699FF">
                  <a:gamma/>
                  <a:shade val="46275"/>
                  <a:invGamma/>
                  <a:alpha val="0"/>
                </a:srgbClr>
              </a:gs>
              <a:gs pos="50000">
                <a:srgbClr val="6699FF">
                  <a:alpha val="60001"/>
                </a:srgbClr>
              </a:gs>
              <a:gs pos="100000">
                <a:srgbClr val="6699FF">
                  <a:gamma/>
                  <a:shade val="46275"/>
                  <a:invGamma/>
                  <a:alpha val="0"/>
                </a:srgbClr>
              </a:gs>
            </a:gsLst>
            <a:lin ang="2700000" scaled="1"/>
          </a:gradFill>
          <a:ln w="12700" algn="ctr">
            <a:solidFill>
              <a:srgbClr val="66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200" b="1">
                <a:effectLst>
                  <a:outerShdw blurRad="38100" dist="38100" dir="2700000" algn="tl">
                    <a:srgbClr val="000000"/>
                  </a:outerShdw>
                </a:effectLst>
                <a:latin typeface="Segoe Semibold" pitchFamily="34" charset="0"/>
              </a:rPr>
              <a:t>Loader</a:t>
            </a:r>
          </a:p>
        </p:txBody>
      </p:sp>
      <p:sp>
        <p:nvSpPr>
          <p:cNvPr id="36" name="AutoShape 35"/>
          <p:cNvSpPr>
            <a:spLocks/>
          </p:cNvSpPr>
          <p:nvPr/>
        </p:nvSpPr>
        <p:spPr bwMode="blackWhite">
          <a:xfrm>
            <a:off x="6553200" y="2971800"/>
            <a:ext cx="2362200" cy="1981200"/>
          </a:xfrm>
          <a:prstGeom prst="roundRect">
            <a:avLst>
              <a:gd name="adj" fmla="val 5403"/>
            </a:avLst>
          </a:prstGeom>
          <a:gradFill rotWithShape="1">
            <a:gsLst>
              <a:gs pos="0">
                <a:srgbClr val="FE9A48">
                  <a:gamma/>
                  <a:shade val="46275"/>
                  <a:invGamma/>
                  <a:alpha val="0"/>
                </a:srgbClr>
              </a:gs>
              <a:gs pos="50000">
                <a:srgbClr val="FE9A48">
                  <a:alpha val="60001"/>
                </a:srgbClr>
              </a:gs>
              <a:gs pos="100000">
                <a:srgbClr val="FE9A48">
                  <a:gamma/>
                  <a:shade val="46275"/>
                  <a:invGamma/>
                  <a:alpha val="0"/>
                </a:srgbClr>
              </a:gs>
            </a:gsLst>
            <a:lin ang="2700000" scaled="1"/>
          </a:gradFill>
          <a:ln w="12700" algn="ctr">
            <a:solidFill>
              <a:srgbClr val="FE9A48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r>
              <a:rPr lang="en-US" sz="1600" b="1">
                <a:effectLst>
                  <a:outerShdw blurRad="38100" dist="38100" dir="2700000" algn="tl">
                    <a:srgbClr val="000000"/>
                  </a:outerShdw>
                </a:effectLst>
                <a:latin typeface="Segoe Semibold" pitchFamily="34" charset="0"/>
              </a:rPr>
              <a:t>Core Services</a:t>
            </a:r>
          </a:p>
        </p:txBody>
      </p:sp>
      <p:sp>
        <p:nvSpPr>
          <p:cNvPr id="37" name="AutoShape 36"/>
          <p:cNvSpPr>
            <a:spLocks/>
          </p:cNvSpPr>
          <p:nvPr/>
        </p:nvSpPr>
        <p:spPr bwMode="blackWhite">
          <a:xfrm>
            <a:off x="6629400" y="4191000"/>
            <a:ext cx="685800" cy="3048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6699FF">
                  <a:gamma/>
                  <a:shade val="46275"/>
                  <a:invGamma/>
                  <a:alpha val="0"/>
                </a:srgbClr>
              </a:gs>
              <a:gs pos="50000">
                <a:srgbClr val="6699FF">
                  <a:alpha val="60001"/>
                </a:srgbClr>
              </a:gs>
              <a:gs pos="100000">
                <a:srgbClr val="6699FF">
                  <a:gamma/>
                  <a:shade val="46275"/>
                  <a:invGamma/>
                  <a:alpha val="0"/>
                </a:srgbClr>
              </a:gs>
            </a:gsLst>
            <a:lin ang="2700000" scaled="1"/>
          </a:gradFill>
          <a:ln w="12700" algn="ctr">
            <a:solidFill>
              <a:srgbClr val="66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200" b="1">
                <a:effectLst>
                  <a:outerShdw blurRad="38100" dist="38100" dir="2700000" algn="tl">
                    <a:srgbClr val="000000"/>
                  </a:outerShdw>
                </a:effectLst>
                <a:latin typeface="Segoe Semibold" pitchFamily="34" charset="0"/>
              </a:rPr>
              <a:t>Crypto</a:t>
            </a:r>
          </a:p>
        </p:txBody>
      </p:sp>
      <p:sp>
        <p:nvSpPr>
          <p:cNvPr id="38" name="AutoShape 37"/>
          <p:cNvSpPr>
            <a:spLocks/>
          </p:cNvSpPr>
          <p:nvPr/>
        </p:nvSpPr>
        <p:spPr bwMode="blackWhite">
          <a:xfrm>
            <a:off x="6629400" y="3048000"/>
            <a:ext cx="2209800" cy="3048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6699FF">
                  <a:gamma/>
                  <a:shade val="46275"/>
                  <a:invGamma/>
                  <a:alpha val="0"/>
                </a:srgbClr>
              </a:gs>
              <a:gs pos="50000">
                <a:srgbClr val="6699FF">
                  <a:alpha val="60001"/>
                </a:srgbClr>
              </a:gs>
              <a:gs pos="100000">
                <a:srgbClr val="6699FF">
                  <a:gamma/>
                  <a:shade val="46275"/>
                  <a:invGamma/>
                  <a:alpha val="0"/>
                </a:srgbClr>
              </a:gs>
            </a:gsLst>
            <a:lin ang="2700000" scaled="1"/>
          </a:gradFill>
          <a:ln w="12700" algn="ctr">
            <a:solidFill>
              <a:srgbClr val="66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>
                <a:effectLst>
                  <a:outerShdw blurRad="38100" dist="38100" dir="2700000" algn="tl">
                    <a:srgbClr val="000000"/>
                  </a:outerShdw>
                </a:effectLst>
                <a:latin typeface="Segoe Semibold" pitchFamily="34" charset="0"/>
              </a:rPr>
              <a:t>Event Broker</a:t>
            </a:r>
          </a:p>
        </p:txBody>
      </p:sp>
      <p:sp>
        <p:nvSpPr>
          <p:cNvPr id="39" name="AutoShape 38"/>
          <p:cNvSpPr>
            <a:spLocks/>
          </p:cNvSpPr>
          <p:nvPr/>
        </p:nvSpPr>
        <p:spPr bwMode="blackWhite">
          <a:xfrm>
            <a:off x="6629400" y="3429000"/>
            <a:ext cx="2209800" cy="3048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6699FF">
                  <a:gamma/>
                  <a:shade val="46275"/>
                  <a:invGamma/>
                  <a:alpha val="0"/>
                </a:srgbClr>
              </a:gs>
              <a:gs pos="50000">
                <a:srgbClr val="6699FF">
                  <a:alpha val="60001"/>
                </a:srgbClr>
              </a:gs>
              <a:gs pos="100000">
                <a:srgbClr val="6699FF">
                  <a:gamma/>
                  <a:shade val="46275"/>
                  <a:invGamma/>
                  <a:alpha val="0"/>
                </a:srgbClr>
              </a:gs>
            </a:gsLst>
            <a:lin ang="2700000" scaled="1"/>
          </a:gradFill>
          <a:ln w="12700" algn="ctr">
            <a:solidFill>
              <a:srgbClr val="66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>
                <a:effectLst>
                  <a:outerShdw blurRad="38100" dist="38100" dir="2700000" algn="tl">
                    <a:srgbClr val="000000"/>
                  </a:outerShdw>
                </a:effectLst>
                <a:latin typeface="Segoe Semibold" pitchFamily="34" charset="0"/>
              </a:rPr>
              <a:t>State Persistence</a:t>
            </a:r>
          </a:p>
        </p:txBody>
      </p:sp>
      <p:sp>
        <p:nvSpPr>
          <p:cNvPr id="40" name="AutoShape 39"/>
          <p:cNvSpPr>
            <a:spLocks/>
          </p:cNvSpPr>
          <p:nvPr/>
        </p:nvSpPr>
        <p:spPr bwMode="blackWhite">
          <a:xfrm>
            <a:off x="6629400" y="3810000"/>
            <a:ext cx="2209800" cy="3048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6699FF">
                  <a:gamma/>
                  <a:shade val="46275"/>
                  <a:invGamma/>
                  <a:alpha val="0"/>
                </a:srgbClr>
              </a:gs>
              <a:gs pos="50000">
                <a:srgbClr val="6699FF">
                  <a:alpha val="60001"/>
                </a:srgbClr>
              </a:gs>
              <a:gs pos="100000">
                <a:srgbClr val="6699FF">
                  <a:gamma/>
                  <a:shade val="46275"/>
                  <a:invGamma/>
                  <a:alpha val="0"/>
                </a:srgbClr>
              </a:gs>
            </a:gsLst>
            <a:lin ang="2700000" scaled="1"/>
          </a:gradFill>
          <a:ln w="12700" algn="ctr">
            <a:solidFill>
              <a:srgbClr val="66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>
                <a:effectLst>
                  <a:outerShdw blurRad="38100" dist="38100" dir="2700000" algn="tl">
                    <a:srgbClr val="000000"/>
                  </a:outerShdw>
                </a:effectLst>
                <a:latin typeface="Segoe Semibold" pitchFamily="34" charset="0"/>
              </a:rPr>
              <a:t>CAB Application</a:t>
            </a:r>
          </a:p>
        </p:txBody>
      </p:sp>
      <p:sp>
        <p:nvSpPr>
          <p:cNvPr id="41" name="AutoShape 40"/>
          <p:cNvSpPr>
            <a:spLocks/>
          </p:cNvSpPr>
          <p:nvPr/>
        </p:nvSpPr>
        <p:spPr bwMode="blackWhite">
          <a:xfrm>
            <a:off x="8229600" y="5181600"/>
            <a:ext cx="609600" cy="3048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6699FF">
                  <a:gamma/>
                  <a:shade val="46275"/>
                  <a:invGamma/>
                  <a:alpha val="0"/>
                </a:srgbClr>
              </a:gs>
              <a:gs pos="50000">
                <a:srgbClr val="6699FF">
                  <a:alpha val="60001"/>
                </a:srgbClr>
              </a:gs>
              <a:gs pos="100000">
                <a:srgbClr val="6699FF">
                  <a:gamma/>
                  <a:shade val="46275"/>
                  <a:invGamma/>
                  <a:alpha val="0"/>
                </a:srgbClr>
              </a:gs>
            </a:gsLst>
            <a:lin ang="2700000" scaled="1"/>
          </a:gradFill>
          <a:ln w="12700" algn="ctr">
            <a:solidFill>
              <a:srgbClr val="66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200" b="1">
                <a:effectLst>
                  <a:outerShdw blurRad="38100" dist="38100" dir="2700000" algn="tl">
                    <a:srgbClr val="000000"/>
                  </a:outerShdw>
                </a:effectLst>
                <a:latin typeface="Segoe Semibold" pitchFamily="34" charset="0"/>
              </a:rPr>
              <a:t>AuthN</a:t>
            </a:r>
          </a:p>
        </p:txBody>
      </p:sp>
      <p:sp>
        <p:nvSpPr>
          <p:cNvPr id="42" name="AutoShape 41"/>
          <p:cNvSpPr>
            <a:spLocks/>
          </p:cNvSpPr>
          <p:nvPr/>
        </p:nvSpPr>
        <p:spPr bwMode="blackWhite">
          <a:xfrm>
            <a:off x="7391400" y="4191000"/>
            <a:ext cx="685800" cy="3048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6699FF">
                  <a:gamma/>
                  <a:shade val="46275"/>
                  <a:invGamma/>
                  <a:alpha val="0"/>
                </a:srgbClr>
              </a:gs>
              <a:gs pos="50000">
                <a:srgbClr val="6699FF">
                  <a:alpha val="60001"/>
                </a:srgbClr>
              </a:gs>
              <a:gs pos="100000">
                <a:srgbClr val="6699FF">
                  <a:gamma/>
                  <a:shade val="46275"/>
                  <a:invGamma/>
                  <a:alpha val="0"/>
                </a:srgbClr>
              </a:gs>
            </a:gsLst>
            <a:lin ang="2700000" scaled="1"/>
          </a:gradFill>
          <a:ln w="12700" algn="ctr">
            <a:solidFill>
              <a:srgbClr val="66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200" b="1">
                <a:effectLst>
                  <a:outerShdw blurRad="38100" dist="38100" dir="2700000" algn="tl">
                    <a:srgbClr val="000000"/>
                  </a:outerShdw>
                </a:effectLst>
                <a:latin typeface="Segoe Semibold" pitchFamily="34" charset="0"/>
              </a:rPr>
              <a:t>Extension</a:t>
            </a:r>
          </a:p>
        </p:txBody>
      </p:sp>
      <p:sp>
        <p:nvSpPr>
          <p:cNvPr id="43" name="AutoShape 43"/>
          <p:cNvSpPr>
            <a:spLocks/>
          </p:cNvSpPr>
          <p:nvPr/>
        </p:nvSpPr>
        <p:spPr bwMode="blackWhite">
          <a:xfrm>
            <a:off x="6629400" y="2133600"/>
            <a:ext cx="685800" cy="3048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6699FF">
                  <a:gamma/>
                  <a:shade val="46275"/>
                  <a:invGamma/>
                  <a:alpha val="0"/>
                </a:srgbClr>
              </a:gs>
              <a:gs pos="50000">
                <a:srgbClr val="6699FF">
                  <a:alpha val="60001"/>
                </a:srgbClr>
              </a:gs>
              <a:gs pos="100000">
                <a:srgbClr val="6699FF">
                  <a:gamma/>
                  <a:shade val="46275"/>
                  <a:invGamma/>
                  <a:alpha val="0"/>
                </a:srgbClr>
              </a:gs>
            </a:gsLst>
            <a:lin ang="2700000" scaled="1"/>
          </a:gradFill>
          <a:ln w="12700" algn="ctr">
            <a:solidFill>
              <a:srgbClr val="66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200" b="1">
                <a:effectLst>
                  <a:outerShdw blurRad="38100" dist="38100" dir="2700000" algn="tl">
                    <a:srgbClr val="000000"/>
                  </a:outerShdw>
                </a:effectLst>
                <a:latin typeface="Segoe Semibold" pitchFamily="34" charset="0"/>
              </a:rPr>
              <a:t>Activation</a:t>
            </a:r>
          </a:p>
        </p:txBody>
      </p:sp>
      <p:sp>
        <p:nvSpPr>
          <p:cNvPr id="44" name="AutoShape 45"/>
          <p:cNvSpPr>
            <a:spLocks/>
          </p:cNvSpPr>
          <p:nvPr/>
        </p:nvSpPr>
        <p:spPr bwMode="blackWhite">
          <a:xfrm>
            <a:off x="6629400" y="1371600"/>
            <a:ext cx="2209800" cy="3048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6699FF">
                  <a:gamma/>
                  <a:shade val="46275"/>
                  <a:invGamma/>
                  <a:alpha val="0"/>
                </a:srgbClr>
              </a:gs>
              <a:gs pos="50000">
                <a:srgbClr val="6699FF">
                  <a:alpha val="60001"/>
                </a:srgbClr>
              </a:gs>
              <a:gs pos="100000">
                <a:srgbClr val="6699FF">
                  <a:gamma/>
                  <a:shade val="46275"/>
                  <a:invGamma/>
                  <a:alpha val="0"/>
                </a:srgbClr>
              </a:gs>
            </a:gsLst>
            <a:lin ang="2700000" scaled="1"/>
          </a:gradFill>
          <a:ln w="12700" algn="ctr">
            <a:solidFill>
              <a:srgbClr val="66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>
                <a:effectLst>
                  <a:outerShdw blurRad="38100" dist="38100" dir="2700000" algn="tl">
                    <a:srgbClr val="000000"/>
                  </a:outerShdw>
                </a:effectLst>
                <a:latin typeface="Segoe Semibold" pitchFamily="34" charset="0"/>
              </a:rPr>
              <a:t>UI Extension Sites</a:t>
            </a:r>
          </a:p>
        </p:txBody>
      </p:sp>
      <p:sp>
        <p:nvSpPr>
          <p:cNvPr id="45" name="AutoShape 46"/>
          <p:cNvSpPr>
            <a:spLocks/>
          </p:cNvSpPr>
          <p:nvPr/>
        </p:nvSpPr>
        <p:spPr bwMode="blackWhite">
          <a:xfrm>
            <a:off x="6629400" y="1752600"/>
            <a:ext cx="2209800" cy="3048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6699FF">
                  <a:gamma/>
                  <a:shade val="46275"/>
                  <a:invGamma/>
                  <a:alpha val="0"/>
                </a:srgbClr>
              </a:gs>
              <a:gs pos="50000">
                <a:srgbClr val="6699FF">
                  <a:alpha val="60001"/>
                </a:srgbClr>
              </a:gs>
              <a:gs pos="100000">
                <a:srgbClr val="6699FF">
                  <a:gamma/>
                  <a:shade val="46275"/>
                  <a:invGamma/>
                  <a:alpha val="0"/>
                </a:srgbClr>
              </a:gs>
            </a:gsLst>
            <a:lin ang="2700000" scaled="1"/>
          </a:gradFill>
          <a:ln w="12700" algn="ctr">
            <a:solidFill>
              <a:srgbClr val="66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b="1">
                <a:effectLst>
                  <a:outerShdw blurRad="38100" dist="38100" dir="2700000" algn="tl">
                    <a:srgbClr val="000000"/>
                  </a:outerShdw>
                </a:effectLst>
                <a:latin typeface="Segoe Semibold" pitchFamily="34" charset="0"/>
              </a:rPr>
              <a:t>Commands</a:t>
            </a:r>
          </a:p>
        </p:txBody>
      </p:sp>
      <p:sp>
        <p:nvSpPr>
          <p:cNvPr id="46" name="AutoShape 47"/>
          <p:cNvSpPr>
            <a:spLocks/>
          </p:cNvSpPr>
          <p:nvPr/>
        </p:nvSpPr>
        <p:spPr bwMode="blackWhite">
          <a:xfrm>
            <a:off x="7391400" y="2133600"/>
            <a:ext cx="685800" cy="3048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6699FF">
                  <a:gamma/>
                  <a:shade val="46275"/>
                  <a:invGamma/>
                  <a:alpha val="0"/>
                </a:srgbClr>
              </a:gs>
              <a:gs pos="50000">
                <a:srgbClr val="6699FF">
                  <a:alpha val="60001"/>
                </a:srgbClr>
              </a:gs>
              <a:gs pos="100000">
                <a:srgbClr val="6699FF">
                  <a:gamma/>
                  <a:shade val="46275"/>
                  <a:invGamma/>
                  <a:alpha val="0"/>
                </a:srgbClr>
              </a:gs>
            </a:gsLst>
            <a:lin ang="2700000" scaled="1"/>
          </a:gradFill>
          <a:ln w="12700" algn="ctr">
            <a:solidFill>
              <a:srgbClr val="66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200" b="1">
                <a:effectLst>
                  <a:outerShdw blurRad="38100" dist="38100" dir="2700000" algn="tl">
                    <a:srgbClr val="000000"/>
                  </a:outerShdw>
                </a:effectLst>
                <a:latin typeface="Segoe Semibold" pitchFamily="34" charset="0"/>
              </a:rPr>
              <a:t>SPInfo</a:t>
            </a:r>
          </a:p>
        </p:txBody>
      </p:sp>
      <p:sp>
        <p:nvSpPr>
          <p:cNvPr id="47" name="AutoShape 48"/>
          <p:cNvSpPr>
            <a:spLocks/>
          </p:cNvSpPr>
          <p:nvPr/>
        </p:nvSpPr>
        <p:spPr bwMode="blackWhite">
          <a:xfrm>
            <a:off x="8153400" y="4191000"/>
            <a:ext cx="685800" cy="3048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6699FF">
                  <a:gamma/>
                  <a:shade val="46275"/>
                  <a:invGamma/>
                  <a:alpha val="0"/>
                </a:srgbClr>
              </a:gs>
              <a:gs pos="50000">
                <a:srgbClr val="6699FF">
                  <a:alpha val="60001"/>
                </a:srgbClr>
              </a:gs>
              <a:gs pos="100000">
                <a:srgbClr val="6699FF">
                  <a:gamma/>
                  <a:shade val="46275"/>
                  <a:invGamma/>
                  <a:alpha val="0"/>
                </a:srgbClr>
              </a:gs>
            </a:gsLst>
            <a:lin ang="2700000" scaled="1"/>
          </a:gradFill>
          <a:ln w="12700" algn="ctr">
            <a:solidFill>
              <a:srgbClr val="66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1200" b="1">
                <a:effectLst>
                  <a:outerShdw blurRad="38100" dist="38100" dir="2700000" algn="tl">
                    <a:srgbClr val="000000"/>
                  </a:outerShdw>
                </a:effectLst>
                <a:latin typeface="Segoe Semibold" pitchFamily="34" charset="0"/>
              </a:rPr>
              <a:t>Instrum</a:t>
            </a:r>
          </a:p>
        </p:txBody>
      </p:sp>
      <p:sp>
        <p:nvSpPr>
          <p:cNvPr id="48" name="Oval 49"/>
          <p:cNvSpPr>
            <a:spLocks/>
          </p:cNvSpPr>
          <p:nvPr/>
        </p:nvSpPr>
        <p:spPr bwMode="blackWhite">
          <a:xfrm>
            <a:off x="1600200" y="4267200"/>
            <a:ext cx="1143000" cy="5334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>
                  <a:alpha val="60001"/>
                </a:schemeClr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 w="12700" algn="ctr">
            <a:solidFill>
              <a:schemeClr val="accent2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1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Segoe Semibold" pitchFamily="34" charset="0"/>
              </a:rPr>
              <a:t>Lifetime Container</a:t>
            </a:r>
          </a:p>
        </p:txBody>
      </p:sp>
      <p:sp>
        <p:nvSpPr>
          <p:cNvPr id="49" name="Oval 50"/>
          <p:cNvSpPr>
            <a:spLocks/>
          </p:cNvSpPr>
          <p:nvPr/>
        </p:nvSpPr>
        <p:spPr bwMode="blackWhite">
          <a:xfrm>
            <a:off x="2667000" y="4267200"/>
            <a:ext cx="1066800" cy="5334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>
                  <a:alpha val="60001"/>
                </a:schemeClr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 w="12700" algn="ctr">
            <a:solidFill>
              <a:schemeClr val="accent2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Segoe Semibold" pitchFamily="34" charset="0"/>
              </a:rPr>
              <a:t>Service Locator</a:t>
            </a:r>
          </a:p>
        </p:txBody>
      </p:sp>
      <p:sp>
        <p:nvSpPr>
          <p:cNvPr id="50" name="AutoShape 51"/>
          <p:cNvSpPr>
            <a:spLocks/>
          </p:cNvSpPr>
          <p:nvPr/>
        </p:nvSpPr>
        <p:spPr bwMode="blackWhite">
          <a:xfrm>
            <a:off x="685800" y="4876800"/>
            <a:ext cx="4267200" cy="685800"/>
          </a:xfrm>
          <a:prstGeom prst="roundRect">
            <a:avLst>
              <a:gd name="adj" fmla="val 12037"/>
            </a:avLst>
          </a:prstGeom>
          <a:gradFill rotWithShape="1">
            <a:gsLst>
              <a:gs pos="0">
                <a:srgbClr val="FE9A48">
                  <a:gamma/>
                  <a:shade val="46275"/>
                  <a:invGamma/>
                  <a:alpha val="0"/>
                </a:srgbClr>
              </a:gs>
              <a:gs pos="50000">
                <a:srgbClr val="FE9A48">
                  <a:alpha val="60001"/>
                </a:srgbClr>
              </a:gs>
              <a:gs pos="100000">
                <a:srgbClr val="FE9A48">
                  <a:gamma/>
                  <a:shade val="46275"/>
                  <a:invGamma/>
                  <a:alpha val="0"/>
                </a:srgbClr>
              </a:gs>
            </a:gsLst>
            <a:lin ang="2700000" scaled="1"/>
          </a:gradFill>
          <a:ln w="12700" algn="ctr">
            <a:solidFill>
              <a:srgbClr val="FE9A48"/>
            </a:solidFill>
            <a:round/>
            <a:headEnd/>
            <a:tailEnd/>
          </a:ln>
          <a:effectLst/>
        </p:spPr>
        <p:txBody>
          <a:bodyPr wrap="none" anchor="b"/>
          <a:lstStyle/>
          <a:p>
            <a:r>
              <a:rPr lang="en-US" sz="1600" b="1">
                <a:effectLst>
                  <a:outerShdw blurRad="38100" dist="38100" dir="2700000" algn="tl">
                    <a:srgbClr val="000000"/>
                  </a:outerShdw>
                </a:effectLst>
                <a:latin typeface="Segoe Semibold" pitchFamily="34" charset="0"/>
              </a:rPr>
              <a:t>ObjectBuilder</a:t>
            </a:r>
          </a:p>
        </p:txBody>
      </p:sp>
      <p:sp>
        <p:nvSpPr>
          <p:cNvPr id="51" name="Oval 52"/>
          <p:cNvSpPr>
            <a:spLocks/>
          </p:cNvSpPr>
          <p:nvPr/>
        </p:nvSpPr>
        <p:spPr bwMode="blackWhite">
          <a:xfrm>
            <a:off x="2514600" y="5257800"/>
            <a:ext cx="914400" cy="3810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>
                  <a:alpha val="60001"/>
                </a:schemeClr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 w="12700" algn="ctr">
            <a:solidFill>
              <a:schemeClr val="accent2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Segoe Semibold" pitchFamily="34" charset="0"/>
              </a:rPr>
              <a:t>Factory</a:t>
            </a:r>
          </a:p>
        </p:txBody>
      </p:sp>
      <p:sp>
        <p:nvSpPr>
          <p:cNvPr id="52" name="Oval 53"/>
          <p:cNvSpPr>
            <a:spLocks/>
          </p:cNvSpPr>
          <p:nvPr/>
        </p:nvSpPr>
        <p:spPr bwMode="blackWhite">
          <a:xfrm>
            <a:off x="3124200" y="5105400"/>
            <a:ext cx="914400" cy="3810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>
                  <a:alpha val="60001"/>
                </a:schemeClr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 w="12700" algn="ctr">
            <a:solidFill>
              <a:schemeClr val="accent2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Segoe Semibold" pitchFamily="34" charset="0"/>
              </a:rPr>
              <a:t>Builder</a:t>
            </a:r>
          </a:p>
        </p:txBody>
      </p:sp>
      <p:sp>
        <p:nvSpPr>
          <p:cNvPr id="53" name="Oval 54"/>
          <p:cNvSpPr>
            <a:spLocks/>
          </p:cNvSpPr>
          <p:nvPr/>
        </p:nvSpPr>
        <p:spPr bwMode="blackWhite">
          <a:xfrm>
            <a:off x="3657600" y="5334000"/>
            <a:ext cx="1295400" cy="3810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>
                  <a:alpha val="60001"/>
                </a:schemeClr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 w="12700" algn="ctr">
            <a:solidFill>
              <a:schemeClr val="accent2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1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Segoe Semibold" pitchFamily="34" charset="0"/>
              </a:rPr>
              <a:t>Injection types 2..6 </a:t>
            </a:r>
          </a:p>
        </p:txBody>
      </p:sp>
      <p:sp>
        <p:nvSpPr>
          <p:cNvPr id="54" name="Oval 56"/>
          <p:cNvSpPr>
            <a:spLocks/>
          </p:cNvSpPr>
          <p:nvPr/>
        </p:nvSpPr>
        <p:spPr bwMode="blackWhite">
          <a:xfrm>
            <a:off x="5943600" y="1676400"/>
            <a:ext cx="1143000" cy="3810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>
                  <a:alpha val="60001"/>
                </a:schemeClr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 w="12700" algn="ctr">
            <a:solidFill>
              <a:schemeClr val="accent2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Segoe Semibold" pitchFamily="34" charset="0"/>
              </a:rPr>
              <a:t>Command</a:t>
            </a:r>
          </a:p>
        </p:txBody>
      </p:sp>
      <p:sp>
        <p:nvSpPr>
          <p:cNvPr id="55" name="AutoShape 59"/>
          <p:cNvSpPr>
            <a:spLocks/>
          </p:cNvSpPr>
          <p:nvPr/>
        </p:nvSpPr>
        <p:spPr bwMode="blackWhite">
          <a:xfrm>
            <a:off x="838200" y="3810000"/>
            <a:ext cx="838200" cy="3048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6699FF">
                  <a:gamma/>
                  <a:shade val="46275"/>
                  <a:invGamma/>
                  <a:alpha val="0"/>
                </a:srgbClr>
              </a:gs>
              <a:gs pos="50000">
                <a:srgbClr val="6699FF">
                  <a:alpha val="60001"/>
                </a:srgbClr>
              </a:gs>
              <a:gs pos="100000">
                <a:srgbClr val="6699FF">
                  <a:gamma/>
                  <a:shade val="46275"/>
                  <a:invGamma/>
                  <a:alpha val="0"/>
                </a:srgbClr>
              </a:gs>
            </a:gsLst>
            <a:lin ang="2700000" scaled="1"/>
          </a:gradFill>
          <a:ln w="12700" algn="ctr">
            <a:solidFill>
              <a:srgbClr val="6699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Segoe Semibold" pitchFamily="34" charset="0"/>
              </a:rPr>
              <a:t>Workflow</a:t>
            </a:r>
          </a:p>
        </p:txBody>
      </p:sp>
      <p:sp>
        <p:nvSpPr>
          <p:cNvPr id="56" name="Oval 60"/>
          <p:cNvSpPr>
            <a:spLocks/>
          </p:cNvSpPr>
          <p:nvPr/>
        </p:nvSpPr>
        <p:spPr bwMode="blackWhite">
          <a:xfrm>
            <a:off x="381000" y="3810000"/>
            <a:ext cx="1143000" cy="5334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>
                  <a:alpha val="60001"/>
                </a:schemeClr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 w="12700" algn="ctr">
            <a:solidFill>
              <a:schemeClr val="accent2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10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Segoe Semibold" pitchFamily="34" charset="0"/>
              </a:rPr>
              <a:t>Use Case Controller</a:t>
            </a:r>
          </a:p>
        </p:txBody>
      </p:sp>
      <p:sp>
        <p:nvSpPr>
          <p:cNvPr id="57" name="Oval 58"/>
          <p:cNvSpPr>
            <a:spLocks/>
          </p:cNvSpPr>
          <p:nvPr/>
        </p:nvSpPr>
        <p:spPr bwMode="blackWhite">
          <a:xfrm>
            <a:off x="6096000" y="5857875"/>
            <a:ext cx="1143000" cy="381000"/>
          </a:xfrm>
          <a:prstGeom prst="ellipse">
            <a:avLst/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>
                  <a:alpha val="60001"/>
                </a:schemeClr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 w="12700" algn="ctr">
            <a:solidFill>
              <a:schemeClr val="accent2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en-US" sz="1000" b="1">
                <a:effectLst>
                  <a:outerShdw blurRad="38100" dist="38100" dir="2700000" algn="tl">
                    <a:srgbClr val="000000"/>
                  </a:outerShdw>
                </a:effectLst>
                <a:latin typeface="Segoe Semibold" pitchFamily="34" charset="0"/>
              </a:rPr>
              <a:t>Plugins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mcsf</a:t>
            </a:r>
            <a:r>
              <a:rPr lang="en-US" dirty="0" smtClean="0"/>
              <a:t>: cab – optimizations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ObGen</a:t>
            </a:r>
            <a:r>
              <a:rPr lang="en-US" dirty="0" smtClean="0"/>
              <a:t>: optimizes OB strategies</a:t>
            </a:r>
          </a:p>
          <a:p>
            <a:r>
              <a:rPr lang="en-US" dirty="0" err="1" smtClean="0"/>
              <a:t>CabGen</a:t>
            </a:r>
            <a:r>
              <a:rPr lang="en-US" dirty="0" smtClean="0"/>
              <a:t>: optimizes module loading</a:t>
            </a:r>
          </a:p>
          <a:p>
            <a:r>
              <a:rPr lang="en-US" dirty="0" smtClean="0"/>
              <a:t>Format</a:t>
            </a:r>
          </a:p>
          <a:p>
            <a:pPr lvl="1"/>
            <a:r>
              <a:rPr lang="en-US" sz="2400" dirty="0" smtClean="0">
                <a:solidFill>
                  <a:schemeClr val="tx2"/>
                </a:solidFill>
              </a:rPr>
              <a:t>[</a:t>
            </a:r>
            <a:r>
              <a:rPr lang="en-US" sz="2400" dirty="0" err="1" smtClean="0">
                <a:solidFill>
                  <a:schemeClr val="tx2"/>
                </a:solidFill>
              </a:rPr>
              <a:t>ob|cab</a:t>
            </a:r>
            <a:r>
              <a:rPr lang="en-US" sz="2400" dirty="0" smtClean="0">
                <a:solidFill>
                  <a:schemeClr val="tx2"/>
                </a:solidFill>
              </a:rPr>
              <a:t>]gen.exe [/</a:t>
            </a:r>
            <a:r>
              <a:rPr lang="en-US" sz="2400" dirty="0" err="1" smtClean="0">
                <a:solidFill>
                  <a:schemeClr val="tx2"/>
                </a:solidFill>
              </a:rPr>
              <a:t>config:fileName</a:t>
            </a:r>
            <a:r>
              <a:rPr lang="en-US" sz="2400" dirty="0" smtClean="0">
                <a:solidFill>
                  <a:schemeClr val="tx2"/>
                </a:solidFill>
              </a:rPr>
              <a:t>] Assembly.dll</a:t>
            </a:r>
          </a:p>
          <a:p>
            <a:r>
              <a:rPr lang="en-US" dirty="0" smtClean="0"/>
              <a:t>Generate Assembly.[</a:t>
            </a:r>
            <a:r>
              <a:rPr lang="en-US" dirty="0" err="1" smtClean="0"/>
              <a:t>ob|cab</a:t>
            </a:r>
            <a:r>
              <a:rPr lang="en-US" dirty="0" smtClean="0"/>
              <a:t>]gen.dll.</a:t>
            </a:r>
          </a:p>
          <a:p>
            <a:r>
              <a:rPr lang="en-US" dirty="0" err="1" smtClean="0"/>
              <a:t>App.config</a:t>
            </a:r>
            <a:r>
              <a:rPr lang="en-US" dirty="0" smtClean="0"/>
              <a:t>: settings for customizing how compilation and </a:t>
            </a:r>
            <a:r>
              <a:rPr lang="en-US" dirty="0" err="1" smtClean="0"/>
              <a:t>codegen</a:t>
            </a:r>
            <a:r>
              <a:rPr lang="en-US" dirty="0" smtClean="0"/>
              <a:t> is done:</a:t>
            </a:r>
          </a:p>
          <a:p>
            <a:pPr lvl="1"/>
            <a:r>
              <a:rPr lang="en-US" dirty="0" err="1" smtClean="0"/>
              <a:t>emitSources</a:t>
            </a:r>
            <a:r>
              <a:rPr lang="en-US" dirty="0" smtClean="0"/>
              <a:t> (</a:t>
            </a:r>
            <a:r>
              <a:rPr lang="en-US" dirty="0" err="1" smtClean="0"/>
              <a:t>boolean</a:t>
            </a:r>
            <a:r>
              <a:rPr lang="en-US" dirty="0" smtClean="0"/>
              <a:t>)</a:t>
            </a:r>
          </a:p>
          <a:p>
            <a:pPr lvl="2"/>
            <a:r>
              <a:rPr lang="en-US" dirty="0" smtClean="0"/>
              <a:t> </a:t>
            </a:r>
            <a:r>
              <a:rPr lang="en-US" dirty="0" smtClean="0">
                <a:solidFill>
                  <a:schemeClr val="tx2"/>
                </a:solidFill>
              </a:rPr>
              <a:t>[Assembly].[</a:t>
            </a:r>
            <a:r>
              <a:rPr lang="en-US" dirty="0" err="1" smtClean="0">
                <a:solidFill>
                  <a:schemeClr val="tx2"/>
                </a:solidFill>
              </a:rPr>
              <a:t>ob|cab</a:t>
            </a:r>
            <a:r>
              <a:rPr lang="en-US" dirty="0" smtClean="0">
                <a:solidFill>
                  <a:schemeClr val="tx2"/>
                </a:solidFill>
              </a:rPr>
              <a:t>]</a:t>
            </a:r>
            <a:r>
              <a:rPr lang="en-US" dirty="0" err="1" smtClean="0">
                <a:solidFill>
                  <a:schemeClr val="tx2"/>
                </a:solidFill>
              </a:rPr>
              <a:t>gen.cs</a:t>
            </a:r>
            <a:r>
              <a:rPr lang="en-US" dirty="0" smtClean="0">
                <a:solidFill>
                  <a:schemeClr val="tx2"/>
                </a:solidFill>
              </a:rPr>
              <a:t> to be created.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mcsf</a:t>
            </a:r>
            <a:r>
              <a:rPr lang="en-US" dirty="0" smtClean="0"/>
              <a:t>: data </a:t>
            </a:r>
            <a:r>
              <a:rPr lang="en-US" dirty="0" err="1" smtClean="0"/>
              <a:t>abstration</a:t>
            </a:r>
            <a:r>
              <a:rPr lang="en-US" dirty="0" smtClean="0"/>
              <a:t> block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Abstracts Database Access</a:t>
            </a:r>
          </a:p>
          <a:p>
            <a:pPr lvl="1"/>
            <a:r>
              <a:rPr lang="en-US" dirty="0" smtClean="0"/>
              <a:t>Create connections to a database</a:t>
            </a:r>
          </a:p>
          <a:p>
            <a:pPr lvl="1"/>
            <a:r>
              <a:rPr lang="en-US" dirty="0" smtClean="0"/>
              <a:t>Create commands to execute </a:t>
            </a:r>
          </a:p>
          <a:p>
            <a:pPr lvl="1"/>
            <a:r>
              <a:rPr lang="en-US" dirty="0" smtClean="0"/>
              <a:t>Set parameters to supply values </a:t>
            </a:r>
          </a:p>
          <a:p>
            <a:pPr lvl="1"/>
            <a:r>
              <a:rPr lang="en-US" dirty="0" smtClean="0"/>
              <a:t>Check whether a table exists</a:t>
            </a:r>
          </a:p>
          <a:p>
            <a:r>
              <a:rPr lang="en-US" dirty="0" smtClean="0"/>
              <a:t>Targets SQL Server 2005 Compact Edition</a:t>
            </a:r>
          </a:p>
          <a:p>
            <a:pPr lvl="1"/>
            <a:r>
              <a:rPr lang="en-US" dirty="0" smtClean="0"/>
              <a:t>Extensible: Add your own if you want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mcsf</a:t>
            </a:r>
            <a:r>
              <a:rPr lang="en-US" dirty="0" smtClean="0"/>
              <a:t>: dab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Rounded Rectangle 623617"/>
          <p:cNvSpPr>
            <a:spLocks noChangeArrowheads="1"/>
          </p:cNvSpPr>
          <p:nvPr/>
        </p:nvSpPr>
        <p:spPr bwMode="auto">
          <a:xfrm>
            <a:off x="439737" y="1743075"/>
            <a:ext cx="8569325" cy="4319587"/>
          </a:xfrm>
          <a:prstGeom prst="roundRect">
            <a:avLst>
              <a:gd name="adj" fmla="val 5903"/>
            </a:avLst>
          </a:prstGeom>
          <a:gradFill rotWithShape="1">
            <a:gsLst>
              <a:gs pos="0">
                <a:schemeClr val="tx1">
                  <a:alpha val="85001"/>
                </a:schemeClr>
              </a:gs>
              <a:gs pos="100000">
                <a:schemeClr val="bg1">
                  <a:alpha val="4500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100000"/>
              </a:lnSpc>
            </a:pPr>
            <a:endParaRPr lang="es-AR" sz="1800">
              <a:solidFill>
                <a:srgbClr val="000000"/>
              </a:solidFill>
              <a:effectLst/>
            </a:endParaRP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1219200" y="2209800"/>
          <a:ext cx="7010400" cy="3387725"/>
        </p:xfrm>
        <a:graphic>
          <a:graphicData uri="http://schemas.openxmlformats.org/presentationml/2006/ole">
            <p:oleObj spid="_x0000_s34818" name="Visio" r:id="rId3" imgW="2983382" imgH="1441704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mcsf</a:t>
            </a:r>
            <a:r>
              <a:rPr lang="en-US" dirty="0" smtClean="0"/>
              <a:t>: data subscription block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Manage replication subscriptions</a:t>
            </a:r>
          </a:p>
          <a:p>
            <a:r>
              <a:rPr lang="en-US" dirty="0" smtClean="0"/>
              <a:t>Configure SQL Server Replication filters</a:t>
            </a:r>
          </a:p>
          <a:p>
            <a:r>
              <a:rPr lang="en-US" dirty="0" smtClean="0"/>
              <a:t>Configure connection credentials</a:t>
            </a:r>
          </a:p>
          <a:p>
            <a:r>
              <a:rPr lang="en-US" dirty="0" smtClean="0"/>
              <a:t>Start synchronizing a subscription</a:t>
            </a:r>
          </a:p>
          <a:p>
            <a:r>
              <a:rPr lang="en-US" dirty="0" smtClean="0"/>
              <a:t>Query last successful synch. timestamp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mcsf</a:t>
            </a:r>
            <a:r>
              <a:rPr lang="en-US" dirty="0" smtClean="0"/>
              <a:t>: </a:t>
            </a:r>
            <a:r>
              <a:rPr lang="en-US" dirty="0" err="1" smtClean="0"/>
              <a:t>dsb</a:t>
            </a:r>
            <a:r>
              <a:rPr lang="en-US" dirty="0" smtClean="0"/>
              <a:t> (cont.)</a:t>
            </a:r>
            <a:endParaRPr lang="en-US" dirty="0"/>
          </a:p>
        </p:txBody>
      </p:sp>
      <p:sp>
        <p:nvSpPr>
          <p:cNvPr id="5" name="Rounded Rectangle 642049"/>
          <p:cNvSpPr>
            <a:spLocks noChangeArrowheads="1"/>
          </p:cNvSpPr>
          <p:nvPr/>
        </p:nvSpPr>
        <p:spPr bwMode="auto">
          <a:xfrm>
            <a:off x="358775" y="1412875"/>
            <a:ext cx="8569325" cy="4608513"/>
          </a:xfrm>
          <a:prstGeom prst="roundRect">
            <a:avLst>
              <a:gd name="adj" fmla="val 5903"/>
            </a:avLst>
          </a:prstGeom>
          <a:gradFill rotWithShape="1">
            <a:gsLst>
              <a:gs pos="0">
                <a:schemeClr val="tx1">
                  <a:alpha val="85001"/>
                </a:schemeClr>
              </a:gs>
              <a:gs pos="100000">
                <a:schemeClr val="bg1">
                  <a:alpha val="4500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>
              <a:lnSpc>
                <a:spcPct val="100000"/>
              </a:lnSpc>
            </a:pPr>
            <a:endParaRPr lang="es-AR" sz="1800">
              <a:solidFill>
                <a:srgbClr val="000000"/>
              </a:solidFill>
              <a:effectLst/>
            </a:endParaRPr>
          </a:p>
        </p:txBody>
      </p:sp>
      <p:graphicFrame>
        <p:nvGraphicFramePr>
          <p:cNvPr id="6" name="Object 4"/>
          <p:cNvGraphicFramePr>
            <a:graphicFrameLocks noChangeAspect="1"/>
          </p:cNvGraphicFramePr>
          <p:nvPr>
            <p:ph idx="1"/>
          </p:nvPr>
        </p:nvGraphicFramePr>
        <p:xfrm>
          <a:off x="1295400" y="1447800"/>
          <a:ext cx="6624638" cy="4459288"/>
        </p:xfrm>
        <a:graphic>
          <a:graphicData uri="http://schemas.openxmlformats.org/presentationml/2006/ole">
            <p:oleObj spid="_x0000_s35842" name="Visio" r:id="rId3" imgW="3746602" imgH="252161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err="1" smtClean="0"/>
              <a:t>mcsf</a:t>
            </a:r>
            <a:r>
              <a:rPr lang="en-US" sz="3200" dirty="0" smtClean="0"/>
              <a:t>: disconnected service agent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Invokes disconnected Web Services </a:t>
            </a:r>
          </a:p>
          <a:p>
            <a:pPr lvl="1"/>
            <a:r>
              <a:rPr lang="en-US" dirty="0" smtClean="0"/>
              <a:t>Queues requests</a:t>
            </a:r>
          </a:p>
          <a:p>
            <a:pPr lvl="1"/>
            <a:r>
              <a:rPr lang="en-US" dirty="0" smtClean="0"/>
              <a:t>Keeps track of asynchronous callbacks</a:t>
            </a:r>
          </a:p>
          <a:p>
            <a:r>
              <a:rPr lang="en-US" dirty="0" smtClean="0"/>
              <a:t>Determines when to dispatch each call</a:t>
            </a:r>
          </a:p>
          <a:p>
            <a:pPr lvl="1"/>
            <a:r>
              <a:rPr lang="en-US" dirty="0" smtClean="0"/>
              <a:t>Connectivity conditions</a:t>
            </a:r>
          </a:p>
          <a:p>
            <a:pPr lvl="1"/>
            <a:r>
              <a:rPr lang="en-US" dirty="0" smtClean="0"/>
              <a:t>Pricing policies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Mcsf</a:t>
            </a:r>
            <a:r>
              <a:rPr lang="en-US" dirty="0" smtClean="0"/>
              <a:t>: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AutoShape 3"/>
          <p:cNvSpPr>
            <a:spLocks noChangeArrowheads="1"/>
          </p:cNvSpPr>
          <p:nvPr/>
        </p:nvSpPr>
        <p:spPr bwMode="auto">
          <a:xfrm>
            <a:off x="4787900" y="1700213"/>
            <a:ext cx="4105275" cy="3960812"/>
          </a:xfrm>
          <a:prstGeom prst="roundRect">
            <a:avLst>
              <a:gd name="adj" fmla="val 5903"/>
            </a:avLst>
          </a:prstGeom>
          <a:gradFill rotWithShape="1">
            <a:gsLst>
              <a:gs pos="0">
                <a:schemeClr val="tx1">
                  <a:alpha val="85001"/>
                </a:schemeClr>
              </a:gs>
              <a:gs pos="100000">
                <a:schemeClr val="bg1">
                  <a:alpha val="45000"/>
                </a:schemeClr>
              </a:gs>
            </a:gsLst>
            <a:lin ang="5400000" scaled="1"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59338" y="1844675"/>
            <a:ext cx="4067175" cy="3529013"/>
          </a:xfrm>
          <a:prstGeom prst="rect">
            <a:avLst/>
          </a:prstGeom>
          <a:noFill/>
        </p:spPr>
      </p:pic>
      <p:sp>
        <p:nvSpPr>
          <p:cNvPr id="6" name="Rectangle 5"/>
          <p:cNvSpPr txBox="1">
            <a:spLocks noChangeArrowheads="1"/>
          </p:cNvSpPr>
          <p:nvPr/>
        </p:nvSpPr>
        <p:spPr bwMode="black">
          <a:xfrm>
            <a:off x="179388" y="1773238"/>
            <a:ext cx="4464050" cy="3902075"/>
          </a:xfrm>
          <a:prstGeom prst="rect">
            <a:avLst/>
          </a:prstGeom>
          <a:noFill/>
          <a:ln/>
        </p:spPr>
        <p:txBody>
          <a:bodyPr vert="horz">
            <a:normAutofit/>
          </a:bodyPr>
          <a:lstStyle/>
          <a:p>
            <a:pPr marL="411480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>
                  <a:lumMod val="75000"/>
                </a:schemeClr>
              </a:buClr>
              <a:buSzPct val="85000"/>
              <a:buFont typeface="Wingdings 2" pitchFamily="18" charset="2"/>
              <a:buChar char=""/>
              <a:tabLst/>
              <a:defRPr/>
            </a:pPr>
            <a:r>
              <a:rPr kumimoji="1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Query active network (Work, Internet, Home), connection (DTPT, </a:t>
            </a:r>
            <a:r>
              <a:rPr kumimoji="1" lang="en-US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WiFi</a:t>
            </a:r>
            <a:r>
              <a:rPr kumimoji="1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GPRS…)</a:t>
            </a:r>
          </a:p>
          <a:p>
            <a:pPr marL="411480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>
                  <a:lumMod val="75000"/>
                </a:schemeClr>
              </a:buClr>
              <a:buSzPct val="85000"/>
              <a:buFont typeface="Wingdings 2" pitchFamily="18" charset="2"/>
              <a:buChar char=""/>
              <a:tabLst/>
              <a:defRPr/>
            </a:pPr>
            <a:r>
              <a:rPr kumimoji="1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Events for changes to active network and connection</a:t>
            </a:r>
          </a:p>
          <a:p>
            <a:pPr marL="411480" marR="0" lvl="0" indent="-342900" algn="l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chemeClr val="accent2">
                  <a:lumMod val="75000"/>
                </a:schemeClr>
              </a:buClr>
              <a:buSzPct val="85000"/>
              <a:buFont typeface="Wingdings 2" pitchFamily="18" charset="2"/>
              <a:buChar char=""/>
              <a:tabLst/>
              <a:defRPr/>
            </a:pPr>
            <a:r>
              <a:rPr kumimoji="1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Dispatcher sends requests based on price/cost of active connection</a:t>
            </a:r>
            <a:endParaRPr kumimoji="1" lang="en-US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mcsf</a:t>
            </a:r>
            <a:r>
              <a:rPr lang="en-US" dirty="0" smtClean="0"/>
              <a:t>: connection monitor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Get current device connectivity status</a:t>
            </a:r>
          </a:p>
          <a:p>
            <a:pPr lvl="1"/>
            <a:r>
              <a:rPr lang="en-US" dirty="0" smtClean="0"/>
              <a:t>Connectedness state</a:t>
            </a:r>
          </a:p>
          <a:p>
            <a:pPr lvl="1"/>
            <a:r>
              <a:rPr lang="en-US" dirty="0" smtClean="0"/>
              <a:t>Active Network name</a:t>
            </a:r>
          </a:p>
          <a:p>
            <a:pPr lvl="1"/>
            <a:r>
              <a:rPr lang="en-US" dirty="0" smtClean="0"/>
              <a:t>Active Connection</a:t>
            </a:r>
          </a:p>
          <a:p>
            <a:pPr lvl="1"/>
            <a:r>
              <a:rPr lang="en-US" dirty="0" smtClean="0"/>
              <a:t>Connection price </a:t>
            </a:r>
          </a:p>
          <a:p>
            <a:r>
              <a:rPr lang="en-US" dirty="0" smtClean="0"/>
              <a:t>Detect connectivity status changes</a:t>
            </a:r>
          </a:p>
          <a:p>
            <a:r>
              <a:rPr lang="en-US" dirty="0" smtClean="0"/>
              <a:t>Apply pricing to establish connections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err="1" smtClean="0"/>
              <a:t>Mcsf</a:t>
            </a:r>
            <a:r>
              <a:rPr lang="en-US" sz="3200" dirty="0" smtClean="0"/>
              <a:t>: connection monitor (cont.)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4" name="TextBox 83"/>
          <p:cNvSpPr txBox="1">
            <a:spLocks noChangeArrowheads="1"/>
          </p:cNvSpPr>
          <p:nvPr/>
        </p:nvSpPr>
        <p:spPr bwMode="blackGray">
          <a:xfrm>
            <a:off x="6288088" y="4217987"/>
            <a:ext cx="2736850" cy="1728788"/>
          </a:xfrm>
          <a:prstGeom prst="rect">
            <a:avLst/>
          </a:prstGeom>
          <a:gradFill rotWithShape="0">
            <a:gsLst>
              <a:gs pos="0">
                <a:srgbClr val="6699FF">
                  <a:alpha val="75999"/>
                </a:srgbClr>
              </a:gs>
              <a:gs pos="100000">
                <a:srgbClr val="4365A9">
                  <a:alpha val="62000"/>
                </a:srgbClr>
              </a:gs>
            </a:gsLst>
            <a:lin ang="5400000" scaled="1"/>
          </a:gradFill>
          <a:ln w="12700" cap="flat" cmpd="sng" algn="ctr">
            <a:solidFill>
              <a:srgbClr val="6699CC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r" eaLnBrk="0">
              <a:lnSpc>
                <a:spcPct val="100000"/>
              </a:lnSpc>
            </a:pPr>
            <a:r>
              <a:rPr lang="en-US" sz="14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Semibold" pitchFamily="34" charset="0"/>
              </a:rPr>
              <a:t>Windows Mobile </a:t>
            </a:r>
            <a:br>
              <a:rPr lang="en-US" sz="14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Semibold" pitchFamily="34" charset="0"/>
              </a:rPr>
            </a:br>
            <a:r>
              <a:rPr lang="en-US" sz="1400" b="1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Semibold" pitchFamily="34" charset="0"/>
              </a:rPr>
              <a:t>Connection Manager</a:t>
            </a:r>
          </a:p>
        </p:txBody>
      </p:sp>
      <p:sp>
        <p:nvSpPr>
          <p:cNvPr id="85" name="Rounded Rectangle 84"/>
          <p:cNvSpPr>
            <a:spLocks/>
          </p:cNvSpPr>
          <p:nvPr/>
        </p:nvSpPr>
        <p:spPr bwMode="blackWhite">
          <a:xfrm>
            <a:off x="2759075" y="2057400"/>
            <a:ext cx="3240088" cy="18002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6699FF">
                  <a:gamma/>
                  <a:shade val="0"/>
                  <a:invGamma/>
                  <a:alpha val="52000"/>
                </a:srgbClr>
              </a:gs>
              <a:gs pos="50000">
                <a:srgbClr val="6699FF">
                  <a:alpha val="60001"/>
                </a:srgbClr>
              </a:gs>
              <a:gs pos="100000">
                <a:srgbClr val="6699FF">
                  <a:gamma/>
                  <a:shade val="0"/>
                  <a:invGamma/>
                  <a:alpha val="52000"/>
                </a:srgbClr>
              </a:gs>
            </a:gsLst>
            <a:lin ang="2700000" scaled="1"/>
          </a:gradFill>
          <a:ln w="12700" cap="flat" cmpd="sng" algn="ctr">
            <a:solidFill>
              <a:srgbClr val="66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 eaLnBrk="0">
              <a:lnSpc>
                <a:spcPct val="100000"/>
              </a:lnSpc>
            </a:pPr>
            <a:r>
              <a:rPr lang="en-US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Semibold" pitchFamily="34" charset="0"/>
                <a:sym typeface="Wingdings" pitchFamily="2" charset="2"/>
              </a:rPr>
              <a:t>ConnectionMonitor</a:t>
            </a:r>
          </a:p>
        </p:txBody>
      </p:sp>
      <p:sp>
        <p:nvSpPr>
          <p:cNvPr id="86" name="Rounded Rectangle 85"/>
          <p:cNvSpPr>
            <a:spLocks/>
          </p:cNvSpPr>
          <p:nvPr/>
        </p:nvSpPr>
        <p:spPr bwMode="blackWhite">
          <a:xfrm>
            <a:off x="3219450" y="3200400"/>
            <a:ext cx="2519363" cy="3619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>
                  <a:alpha val="60001"/>
                </a:schemeClr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 eaLnBrk="0">
              <a:lnSpc>
                <a:spcPct val="100000"/>
              </a:lnSpc>
            </a:pPr>
            <a:r>
              <a:rPr lang="en-US" sz="16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Semibold" pitchFamily="34" charset="0"/>
                <a:sym typeface="Wingdings" pitchFamily="2" charset="2"/>
              </a:rPr>
              <a:t>ConnectionCollection</a:t>
            </a:r>
          </a:p>
        </p:txBody>
      </p:sp>
      <p:sp>
        <p:nvSpPr>
          <p:cNvPr id="87" name="Rounded Rectangle 86"/>
          <p:cNvSpPr>
            <a:spLocks/>
          </p:cNvSpPr>
          <p:nvPr/>
        </p:nvSpPr>
        <p:spPr bwMode="blackWhite">
          <a:xfrm>
            <a:off x="6216650" y="2708275"/>
            <a:ext cx="1223963" cy="5746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E9A48">
                  <a:gamma/>
                  <a:shade val="46275"/>
                  <a:invGamma/>
                </a:srgbClr>
              </a:gs>
              <a:gs pos="50000">
                <a:srgbClr val="FE9A48">
                  <a:alpha val="60001"/>
                </a:srgbClr>
              </a:gs>
              <a:gs pos="100000">
                <a:srgbClr val="FE9A48">
                  <a:gamma/>
                  <a:shade val="46275"/>
                  <a:invGamma/>
                </a:srgbClr>
              </a:gs>
            </a:gsLst>
            <a:lin ang="2700000" scaled="1"/>
          </a:gradFill>
          <a:ln w="12700" cap="flat" cmpd="sng" algn="ctr">
            <a:solidFill>
              <a:srgbClr val="FE9A4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 eaLnBrk="0">
              <a:lnSpc>
                <a:spcPct val="100000"/>
              </a:lnSpc>
            </a:pPr>
            <a:r>
              <a:rPr lang="en-US" sz="16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Semibold" pitchFamily="34" charset="0"/>
                <a:sym typeface="Wingdings" pitchFamily="2" charset="2"/>
              </a:rPr>
              <a:t>Network</a:t>
            </a:r>
          </a:p>
        </p:txBody>
      </p:sp>
      <p:sp>
        <p:nvSpPr>
          <p:cNvPr id="88" name="Rounded Rectangle 87"/>
          <p:cNvSpPr>
            <a:spLocks/>
          </p:cNvSpPr>
          <p:nvPr/>
        </p:nvSpPr>
        <p:spPr bwMode="blackWhite">
          <a:xfrm>
            <a:off x="3478213" y="4146550"/>
            <a:ext cx="1871662" cy="1512887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E9A48">
                  <a:gamma/>
                  <a:shade val="46275"/>
                  <a:invGamma/>
                </a:srgbClr>
              </a:gs>
              <a:gs pos="50000">
                <a:srgbClr val="FE9A48">
                  <a:alpha val="60001"/>
                </a:srgbClr>
              </a:gs>
              <a:gs pos="100000">
                <a:srgbClr val="FE9A48">
                  <a:gamma/>
                  <a:shade val="46275"/>
                  <a:invGamma/>
                </a:srgbClr>
              </a:gs>
            </a:gsLst>
            <a:lin ang="2700000" scaled="1"/>
          </a:gradFill>
          <a:ln w="12700" cap="flat" cmpd="sng" algn="ctr">
            <a:solidFill>
              <a:srgbClr val="FE9A4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 eaLnBrk="0">
              <a:lnSpc>
                <a:spcPct val="100000"/>
              </a:lnSpc>
            </a:pPr>
            <a:r>
              <a:rPr lang="en-US" sz="16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Semibold" pitchFamily="34" charset="0"/>
                <a:sym typeface="Wingdings" pitchFamily="2" charset="2"/>
              </a:rPr>
              <a:t>Connection</a:t>
            </a:r>
          </a:p>
        </p:txBody>
      </p:sp>
      <p:sp>
        <p:nvSpPr>
          <p:cNvPr id="89" name="Straight Connector 692232"/>
          <p:cNvSpPr>
            <a:spLocks noChangeShapeType="1"/>
          </p:cNvSpPr>
          <p:nvPr/>
        </p:nvSpPr>
        <p:spPr bwMode="auto">
          <a:xfrm flipV="1">
            <a:off x="5753100" y="2994025"/>
            <a:ext cx="463550" cy="0"/>
          </a:xfrm>
          <a:prstGeom prst="line">
            <a:avLst/>
          </a:prstGeom>
          <a:noFill/>
          <a:ln w="28575" algn="ctr">
            <a:solidFill>
              <a:srgbClr val="FFFF99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0" name="Straight Connector 692233"/>
          <p:cNvSpPr>
            <a:spLocks noChangeShapeType="1"/>
          </p:cNvSpPr>
          <p:nvPr/>
        </p:nvSpPr>
        <p:spPr bwMode="auto">
          <a:xfrm>
            <a:off x="4486275" y="3570287"/>
            <a:ext cx="1588" cy="576263"/>
          </a:xfrm>
          <a:prstGeom prst="line">
            <a:avLst/>
          </a:prstGeom>
          <a:noFill/>
          <a:ln w="28575" algn="ctr">
            <a:solidFill>
              <a:srgbClr val="FFFF99"/>
            </a:solidFill>
            <a:round/>
            <a:headEnd/>
            <a:tailEnd type="triangle" w="med" len="med"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1" name="Straight Connector 692234"/>
          <p:cNvSpPr>
            <a:spLocks noChangeShapeType="1"/>
          </p:cNvSpPr>
          <p:nvPr/>
        </p:nvSpPr>
        <p:spPr bwMode="auto">
          <a:xfrm flipH="1">
            <a:off x="2543175" y="2560637"/>
            <a:ext cx="214313" cy="1588"/>
          </a:xfrm>
          <a:prstGeom prst="line">
            <a:avLst/>
          </a:prstGeom>
          <a:noFill/>
          <a:ln w="28575" algn="ctr">
            <a:solidFill>
              <a:srgbClr val="6699FF"/>
            </a:solidFill>
            <a:round/>
            <a:headEnd/>
            <a:tailEnd type="oval" w="med" len="med"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2" name="Straight Connector 692235"/>
          <p:cNvSpPr>
            <a:spLocks noChangeShapeType="1"/>
          </p:cNvSpPr>
          <p:nvPr/>
        </p:nvSpPr>
        <p:spPr bwMode="auto">
          <a:xfrm flipH="1">
            <a:off x="2543175" y="2921000"/>
            <a:ext cx="214313" cy="1587"/>
          </a:xfrm>
          <a:prstGeom prst="line">
            <a:avLst/>
          </a:prstGeom>
          <a:noFill/>
          <a:ln w="28575" algn="ctr">
            <a:solidFill>
              <a:srgbClr val="6699FF"/>
            </a:solidFill>
            <a:round/>
            <a:headEnd/>
            <a:tailEnd type="oval" w="med" len="med"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3" name="Straight Connector 692236"/>
          <p:cNvSpPr>
            <a:spLocks noChangeShapeType="1"/>
          </p:cNvSpPr>
          <p:nvPr/>
        </p:nvSpPr>
        <p:spPr bwMode="auto">
          <a:xfrm flipH="1">
            <a:off x="2543175" y="3279775"/>
            <a:ext cx="214313" cy="3175"/>
          </a:xfrm>
          <a:prstGeom prst="line">
            <a:avLst/>
          </a:prstGeom>
          <a:noFill/>
          <a:ln w="28575" algn="ctr">
            <a:solidFill>
              <a:srgbClr val="6699FF"/>
            </a:solidFill>
            <a:round/>
            <a:headEnd/>
            <a:tailEnd type="oval" w="med" len="med"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4" name="TextBox 93"/>
          <p:cNvSpPr txBox="1">
            <a:spLocks noChangeArrowheads="1"/>
          </p:cNvSpPr>
          <p:nvPr/>
        </p:nvSpPr>
        <p:spPr bwMode="auto">
          <a:xfrm>
            <a:off x="0" y="2387600"/>
            <a:ext cx="2462213" cy="312737"/>
          </a:xfrm>
          <a:prstGeom prst="rect">
            <a:avLst/>
          </a:prstGeom>
          <a:noFill/>
          <a:ln w="2857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pPr marL="342900" indent="-342900" algn="r" defTabSz="-13873163"/>
            <a:r>
              <a:rPr lang="en-US" sz="16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ActiveNetworkChanged</a:t>
            </a:r>
          </a:p>
        </p:txBody>
      </p:sp>
      <p:sp>
        <p:nvSpPr>
          <p:cNvPr id="95" name="TextBox 94"/>
          <p:cNvSpPr txBox="1">
            <a:spLocks noChangeArrowheads="1"/>
          </p:cNvSpPr>
          <p:nvPr/>
        </p:nvSpPr>
        <p:spPr bwMode="auto">
          <a:xfrm>
            <a:off x="865188" y="2752725"/>
            <a:ext cx="1595437" cy="312737"/>
          </a:xfrm>
          <a:prstGeom prst="rect">
            <a:avLst/>
          </a:prstGeom>
          <a:noFill/>
          <a:ln w="2857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pPr marL="342900" indent="-342900" algn="r" defTabSz="-13873163"/>
            <a:r>
              <a:rPr lang="en-US" sz="16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ActiveNetwork</a:t>
            </a:r>
          </a:p>
        </p:txBody>
      </p:sp>
      <p:sp>
        <p:nvSpPr>
          <p:cNvPr id="96" name="TextBox 95"/>
          <p:cNvSpPr txBox="1">
            <a:spLocks noChangeArrowheads="1"/>
          </p:cNvSpPr>
          <p:nvPr/>
        </p:nvSpPr>
        <p:spPr bwMode="auto">
          <a:xfrm>
            <a:off x="552450" y="3065462"/>
            <a:ext cx="1909763" cy="312738"/>
          </a:xfrm>
          <a:prstGeom prst="rect">
            <a:avLst/>
          </a:prstGeom>
          <a:noFill/>
          <a:ln w="2857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pPr marL="342900" indent="-342900" algn="r" defTabSz="-13873163"/>
            <a:r>
              <a:rPr lang="en-US" sz="16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ActiveConnection</a:t>
            </a:r>
          </a:p>
        </p:txBody>
      </p:sp>
      <p:sp>
        <p:nvSpPr>
          <p:cNvPr id="97" name="Lightning Bolt 692240"/>
          <p:cNvSpPr>
            <a:spLocks noChangeArrowheads="1"/>
          </p:cNvSpPr>
          <p:nvPr/>
        </p:nvSpPr>
        <p:spPr bwMode="auto">
          <a:xfrm>
            <a:off x="2363788" y="2417762"/>
            <a:ext cx="179387" cy="287338"/>
          </a:xfrm>
          <a:prstGeom prst="lightningBolt">
            <a:avLst/>
          </a:prstGeom>
          <a:gradFill rotWithShape="1">
            <a:gsLst>
              <a:gs pos="0">
                <a:srgbClr val="FFFF99">
                  <a:alpha val="93999"/>
                </a:srgbClr>
              </a:gs>
              <a:gs pos="100000">
                <a:srgbClr val="767647">
                  <a:alpha val="81000"/>
                </a:srgbClr>
              </a:gs>
            </a:gsLst>
            <a:lin ang="2700000" scaled="1"/>
          </a:gra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00000"/>
              </a:lnSpc>
            </a:pPr>
            <a:endParaRPr lang="es-AR" sz="1800">
              <a:solidFill>
                <a:srgbClr val="000000"/>
              </a:solidFill>
              <a:effectLst/>
            </a:endParaRPr>
          </a:p>
        </p:txBody>
      </p:sp>
      <p:sp>
        <p:nvSpPr>
          <p:cNvPr id="98" name="Straight Connector 692241"/>
          <p:cNvSpPr>
            <a:spLocks noChangeShapeType="1"/>
          </p:cNvSpPr>
          <p:nvPr/>
        </p:nvSpPr>
        <p:spPr bwMode="auto">
          <a:xfrm flipH="1">
            <a:off x="2543175" y="3640137"/>
            <a:ext cx="215900" cy="1588"/>
          </a:xfrm>
          <a:prstGeom prst="line">
            <a:avLst/>
          </a:prstGeom>
          <a:noFill/>
          <a:ln w="28575" algn="ctr">
            <a:solidFill>
              <a:srgbClr val="6699FF"/>
            </a:solidFill>
            <a:round/>
            <a:headEnd/>
            <a:tailEnd type="oval" w="med" len="med"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99" name="TextBox 98"/>
          <p:cNvSpPr txBox="1">
            <a:spLocks noChangeArrowheads="1"/>
          </p:cNvSpPr>
          <p:nvPr/>
        </p:nvSpPr>
        <p:spPr bwMode="auto">
          <a:xfrm>
            <a:off x="1062038" y="3425825"/>
            <a:ext cx="1401762" cy="312737"/>
          </a:xfrm>
          <a:prstGeom prst="rect">
            <a:avLst/>
          </a:prstGeom>
          <a:noFill/>
          <a:ln w="2857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pPr marL="342900" indent="-342900" algn="r" defTabSz="-13873163"/>
            <a:r>
              <a:rPr lang="en-US" sz="16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IsConnected</a:t>
            </a:r>
          </a:p>
        </p:txBody>
      </p:sp>
      <p:sp>
        <p:nvSpPr>
          <p:cNvPr id="100" name="Straight Connector 692243"/>
          <p:cNvSpPr>
            <a:spLocks noChangeShapeType="1"/>
          </p:cNvSpPr>
          <p:nvPr/>
        </p:nvSpPr>
        <p:spPr bwMode="auto">
          <a:xfrm flipH="1">
            <a:off x="3262313" y="4337050"/>
            <a:ext cx="214312" cy="1587"/>
          </a:xfrm>
          <a:prstGeom prst="line">
            <a:avLst/>
          </a:prstGeom>
          <a:noFill/>
          <a:ln w="28575" algn="ctr">
            <a:solidFill>
              <a:srgbClr val="FE9A48"/>
            </a:solidFill>
            <a:round/>
            <a:headEnd/>
            <a:tailEnd type="oval" w="med" len="med"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1" name="Straight Connector 692244"/>
          <p:cNvSpPr>
            <a:spLocks noChangeShapeType="1"/>
          </p:cNvSpPr>
          <p:nvPr/>
        </p:nvSpPr>
        <p:spPr bwMode="auto">
          <a:xfrm flipH="1">
            <a:off x="3262313" y="4697412"/>
            <a:ext cx="214312" cy="1588"/>
          </a:xfrm>
          <a:prstGeom prst="line">
            <a:avLst/>
          </a:prstGeom>
          <a:noFill/>
          <a:ln w="28575" algn="ctr">
            <a:solidFill>
              <a:srgbClr val="FE9A48"/>
            </a:solidFill>
            <a:round/>
            <a:headEnd/>
            <a:tailEnd type="oval" w="med" len="med"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2" name="Straight Connector 692245"/>
          <p:cNvSpPr>
            <a:spLocks noChangeShapeType="1"/>
          </p:cNvSpPr>
          <p:nvPr/>
        </p:nvSpPr>
        <p:spPr bwMode="auto">
          <a:xfrm flipH="1">
            <a:off x="3262313" y="5056187"/>
            <a:ext cx="214312" cy="3175"/>
          </a:xfrm>
          <a:prstGeom prst="line">
            <a:avLst/>
          </a:prstGeom>
          <a:noFill/>
          <a:ln w="28575" algn="ctr">
            <a:solidFill>
              <a:srgbClr val="FE9A48"/>
            </a:solidFill>
            <a:round/>
            <a:headEnd/>
            <a:tailEnd type="oval" w="med" len="med"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3" name="TextBox 102"/>
          <p:cNvSpPr txBox="1">
            <a:spLocks noChangeArrowheads="1"/>
          </p:cNvSpPr>
          <p:nvPr/>
        </p:nvSpPr>
        <p:spPr bwMode="auto">
          <a:xfrm>
            <a:off x="1620838" y="4164012"/>
            <a:ext cx="1547812" cy="312738"/>
          </a:xfrm>
          <a:prstGeom prst="rect">
            <a:avLst/>
          </a:prstGeom>
          <a:noFill/>
          <a:ln w="2857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pPr marL="342900" indent="-342900" algn="r" defTabSz="-13873163"/>
            <a:r>
              <a:rPr lang="en-US" sz="16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StateChanged</a:t>
            </a:r>
          </a:p>
        </p:txBody>
      </p:sp>
      <p:sp>
        <p:nvSpPr>
          <p:cNvPr id="104" name="TextBox 103"/>
          <p:cNvSpPr txBox="1">
            <a:spLocks noChangeArrowheads="1"/>
          </p:cNvSpPr>
          <p:nvPr/>
        </p:nvSpPr>
        <p:spPr bwMode="auto">
          <a:xfrm>
            <a:off x="1289050" y="4529137"/>
            <a:ext cx="1878013" cy="312738"/>
          </a:xfrm>
          <a:prstGeom prst="rect">
            <a:avLst/>
          </a:prstGeom>
          <a:noFill/>
          <a:ln w="2857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pPr marL="342900" indent="-342900" algn="r" defTabSz="-13873163"/>
            <a:r>
              <a:rPr lang="en-US" sz="16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GetNetworkName</a:t>
            </a:r>
          </a:p>
        </p:txBody>
      </p:sp>
      <p:sp>
        <p:nvSpPr>
          <p:cNvPr id="105" name="TextBox 104"/>
          <p:cNvSpPr txBox="1">
            <a:spLocks noChangeArrowheads="1"/>
          </p:cNvSpPr>
          <p:nvPr/>
        </p:nvSpPr>
        <p:spPr bwMode="auto">
          <a:xfrm>
            <a:off x="2487613" y="4841875"/>
            <a:ext cx="681037" cy="312737"/>
          </a:xfrm>
          <a:prstGeom prst="rect">
            <a:avLst/>
          </a:prstGeom>
          <a:noFill/>
          <a:ln w="2857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pPr marL="342900" indent="-342900" algn="r" defTabSz="-13873163"/>
            <a:r>
              <a:rPr lang="en-US" sz="16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Price</a:t>
            </a:r>
          </a:p>
        </p:txBody>
      </p:sp>
      <p:sp>
        <p:nvSpPr>
          <p:cNvPr id="106" name="Lightning Bolt 692249"/>
          <p:cNvSpPr>
            <a:spLocks noChangeArrowheads="1"/>
          </p:cNvSpPr>
          <p:nvPr/>
        </p:nvSpPr>
        <p:spPr bwMode="auto">
          <a:xfrm>
            <a:off x="3082925" y="4194175"/>
            <a:ext cx="179388" cy="287337"/>
          </a:xfrm>
          <a:prstGeom prst="lightningBolt">
            <a:avLst/>
          </a:prstGeom>
          <a:gradFill rotWithShape="1">
            <a:gsLst>
              <a:gs pos="0">
                <a:srgbClr val="FFFF99">
                  <a:alpha val="93999"/>
                </a:srgbClr>
              </a:gs>
              <a:gs pos="100000">
                <a:srgbClr val="767647">
                  <a:alpha val="81000"/>
                </a:srgbClr>
              </a:gs>
            </a:gsLst>
            <a:lin ang="2700000" scaled="1"/>
          </a:gra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00000"/>
              </a:lnSpc>
            </a:pPr>
            <a:endParaRPr lang="es-AR" sz="1800">
              <a:solidFill>
                <a:srgbClr val="000000"/>
              </a:solidFill>
              <a:effectLst/>
            </a:endParaRPr>
          </a:p>
        </p:txBody>
      </p:sp>
      <p:sp>
        <p:nvSpPr>
          <p:cNvPr id="107" name="Straight Connector 692250"/>
          <p:cNvSpPr>
            <a:spLocks noChangeShapeType="1"/>
          </p:cNvSpPr>
          <p:nvPr/>
        </p:nvSpPr>
        <p:spPr bwMode="auto">
          <a:xfrm flipH="1">
            <a:off x="3262313" y="5416550"/>
            <a:ext cx="215900" cy="1587"/>
          </a:xfrm>
          <a:prstGeom prst="line">
            <a:avLst/>
          </a:prstGeom>
          <a:noFill/>
          <a:ln w="28575" algn="ctr">
            <a:solidFill>
              <a:srgbClr val="FE9A48"/>
            </a:solidFill>
            <a:round/>
            <a:headEnd/>
            <a:tailEnd type="oval" w="med" len="med"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08" name="TextBox 107"/>
          <p:cNvSpPr txBox="1">
            <a:spLocks noChangeArrowheads="1"/>
          </p:cNvSpPr>
          <p:nvPr/>
        </p:nvSpPr>
        <p:spPr bwMode="auto">
          <a:xfrm>
            <a:off x="1768475" y="5202237"/>
            <a:ext cx="1401763" cy="312738"/>
          </a:xfrm>
          <a:prstGeom prst="rect">
            <a:avLst/>
          </a:prstGeom>
          <a:noFill/>
          <a:ln w="2857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pPr marL="342900" indent="-342900" algn="r" defTabSz="-13873163"/>
            <a:r>
              <a:rPr lang="en-US" sz="16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IsConnected</a:t>
            </a:r>
          </a:p>
        </p:txBody>
      </p:sp>
      <p:sp>
        <p:nvSpPr>
          <p:cNvPr id="109" name="Straight Connector 692252"/>
          <p:cNvSpPr>
            <a:spLocks noChangeShapeType="1"/>
          </p:cNvSpPr>
          <p:nvPr/>
        </p:nvSpPr>
        <p:spPr bwMode="auto">
          <a:xfrm flipH="1">
            <a:off x="7440613" y="2849562"/>
            <a:ext cx="215900" cy="1588"/>
          </a:xfrm>
          <a:prstGeom prst="line">
            <a:avLst/>
          </a:prstGeom>
          <a:noFill/>
          <a:ln w="28575" algn="ctr">
            <a:solidFill>
              <a:srgbClr val="FE9A48"/>
            </a:solidFill>
            <a:round/>
            <a:headEnd type="oval" w="med" len="med"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10" name="TextBox 109"/>
          <p:cNvSpPr txBox="1">
            <a:spLocks noChangeArrowheads="1"/>
          </p:cNvSpPr>
          <p:nvPr/>
        </p:nvSpPr>
        <p:spPr bwMode="auto">
          <a:xfrm>
            <a:off x="7772400" y="2706687"/>
            <a:ext cx="1401763" cy="312738"/>
          </a:xfrm>
          <a:prstGeom prst="rect">
            <a:avLst/>
          </a:prstGeom>
          <a:noFill/>
          <a:ln w="2857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pPr marL="342900" indent="-342900" defTabSz="-13873163"/>
            <a:r>
              <a:rPr lang="en-US" sz="16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IsConnected</a:t>
            </a:r>
          </a:p>
        </p:txBody>
      </p:sp>
      <p:sp>
        <p:nvSpPr>
          <p:cNvPr id="111" name="Straight Connector 692254"/>
          <p:cNvSpPr>
            <a:spLocks noChangeShapeType="1"/>
          </p:cNvSpPr>
          <p:nvPr/>
        </p:nvSpPr>
        <p:spPr bwMode="auto">
          <a:xfrm flipH="1">
            <a:off x="7442200" y="3113087"/>
            <a:ext cx="215900" cy="1588"/>
          </a:xfrm>
          <a:prstGeom prst="line">
            <a:avLst/>
          </a:prstGeom>
          <a:noFill/>
          <a:ln w="28575" algn="ctr">
            <a:solidFill>
              <a:srgbClr val="FE9A48"/>
            </a:solidFill>
            <a:round/>
            <a:headEnd type="oval" w="med" len="med"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12" name="TextBox 111"/>
          <p:cNvSpPr txBox="1">
            <a:spLocks noChangeArrowheads="1"/>
          </p:cNvSpPr>
          <p:nvPr/>
        </p:nvSpPr>
        <p:spPr bwMode="auto">
          <a:xfrm>
            <a:off x="7759700" y="2970212"/>
            <a:ext cx="1547813" cy="312738"/>
          </a:xfrm>
          <a:prstGeom prst="rect">
            <a:avLst/>
          </a:prstGeom>
          <a:noFill/>
          <a:ln w="2857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>
            <a:spAutoFit/>
          </a:bodyPr>
          <a:lstStyle/>
          <a:p>
            <a:pPr marL="342900" indent="-342900" defTabSz="-13873163"/>
            <a:r>
              <a:rPr lang="en-US" sz="16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StateChanged</a:t>
            </a:r>
          </a:p>
        </p:txBody>
      </p:sp>
      <p:sp>
        <p:nvSpPr>
          <p:cNvPr id="113" name="Lightning Bolt 692256"/>
          <p:cNvSpPr>
            <a:spLocks noChangeArrowheads="1"/>
          </p:cNvSpPr>
          <p:nvPr/>
        </p:nvSpPr>
        <p:spPr bwMode="auto">
          <a:xfrm>
            <a:off x="7693025" y="2995612"/>
            <a:ext cx="179388" cy="287338"/>
          </a:xfrm>
          <a:prstGeom prst="lightningBolt">
            <a:avLst/>
          </a:prstGeom>
          <a:gradFill rotWithShape="1">
            <a:gsLst>
              <a:gs pos="0">
                <a:srgbClr val="FFFF99">
                  <a:alpha val="93999"/>
                </a:srgbClr>
              </a:gs>
              <a:gs pos="100000">
                <a:srgbClr val="767647">
                  <a:alpha val="81000"/>
                </a:srgbClr>
              </a:gs>
            </a:gsLst>
            <a:lin ang="2700000" scaled="1"/>
          </a:gra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lnSpc>
                <a:spcPct val="100000"/>
              </a:lnSpc>
            </a:pPr>
            <a:endParaRPr lang="es-AR" sz="1800">
              <a:solidFill>
                <a:srgbClr val="000000"/>
              </a:solidFill>
              <a:effectLst/>
            </a:endParaRPr>
          </a:p>
        </p:txBody>
      </p:sp>
      <p:sp>
        <p:nvSpPr>
          <p:cNvPr id="114" name="Rounded Rectangle 26961"/>
          <p:cNvSpPr>
            <a:spLocks/>
          </p:cNvSpPr>
          <p:nvPr/>
        </p:nvSpPr>
        <p:spPr bwMode="blackWhite">
          <a:xfrm>
            <a:off x="5927725" y="4362450"/>
            <a:ext cx="3025775" cy="3619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67647">
                  <a:alpha val="39998"/>
                </a:srgbClr>
              </a:gs>
              <a:gs pos="50000">
                <a:srgbClr val="FFFF99">
                  <a:alpha val="89000"/>
                </a:srgbClr>
              </a:gs>
              <a:gs pos="100000">
                <a:srgbClr val="767647">
                  <a:alpha val="39998"/>
                </a:srgbClr>
              </a:gs>
            </a:gsLst>
            <a:lin ang="2700000" scaled="1"/>
          </a:gradFill>
          <a:ln w="12700" algn="ctr">
            <a:solidFill>
              <a:srgbClr val="FFFF99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>
              <a:lnSpc>
                <a:spcPct val="100000"/>
              </a:lnSpc>
            </a:pPr>
            <a:r>
              <a:rPr lang="en-US" sz="1400" b="1">
                <a:solidFill>
                  <a:srgbClr val="996600"/>
                </a:solidFill>
                <a:effectLst/>
                <a:latin typeface="Segoe Semibold" pitchFamily="34" charset="0"/>
                <a:sym typeface="Wingdings" pitchFamily="2" charset="2"/>
              </a:rPr>
              <a:t>SystemStateConnectionBase</a:t>
            </a:r>
          </a:p>
        </p:txBody>
      </p:sp>
      <p:sp>
        <p:nvSpPr>
          <p:cNvPr id="115" name="Rounded Rectangle 5704"/>
          <p:cNvSpPr>
            <a:spLocks/>
          </p:cNvSpPr>
          <p:nvPr/>
        </p:nvSpPr>
        <p:spPr bwMode="blackWhite">
          <a:xfrm>
            <a:off x="5784850" y="4938712"/>
            <a:ext cx="1368425" cy="3619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67647">
                  <a:alpha val="39998"/>
                </a:srgbClr>
              </a:gs>
              <a:gs pos="50000">
                <a:srgbClr val="FFFF99">
                  <a:alpha val="89000"/>
                </a:srgbClr>
              </a:gs>
              <a:gs pos="100000">
                <a:srgbClr val="767647">
                  <a:alpha val="39998"/>
                </a:srgbClr>
              </a:gs>
            </a:gsLst>
            <a:lin ang="2700000" scaled="1"/>
          </a:gradFill>
          <a:ln w="12700" algn="ctr">
            <a:solidFill>
              <a:srgbClr val="FFFF99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>
              <a:lnSpc>
                <a:spcPct val="100000"/>
              </a:lnSpc>
            </a:pPr>
            <a:r>
              <a:rPr lang="en-US" sz="1200" b="1">
                <a:solidFill>
                  <a:srgbClr val="996600"/>
                </a:solidFill>
                <a:effectLst/>
                <a:latin typeface="Segoe Semibold" pitchFamily="34" charset="0"/>
                <a:sym typeface="Wingdings" pitchFamily="2" charset="2"/>
              </a:rPr>
              <a:t>CellConnection</a:t>
            </a:r>
          </a:p>
        </p:txBody>
      </p:sp>
      <p:sp>
        <p:nvSpPr>
          <p:cNvPr id="116" name="Rounded Rectangle 23280"/>
          <p:cNvSpPr>
            <a:spLocks/>
          </p:cNvSpPr>
          <p:nvPr/>
        </p:nvSpPr>
        <p:spPr bwMode="blackWhite">
          <a:xfrm>
            <a:off x="6145213" y="5368925"/>
            <a:ext cx="1873250" cy="3619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67647">
                  <a:alpha val="39998"/>
                </a:srgbClr>
              </a:gs>
              <a:gs pos="50000">
                <a:srgbClr val="FFFF99">
                  <a:alpha val="89000"/>
                </a:srgbClr>
              </a:gs>
              <a:gs pos="100000">
                <a:srgbClr val="767647">
                  <a:alpha val="39998"/>
                </a:srgbClr>
              </a:gs>
            </a:gsLst>
            <a:lin ang="2700000" scaled="1"/>
          </a:gradFill>
          <a:ln w="12700" algn="ctr">
            <a:solidFill>
              <a:srgbClr val="FFFF99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>
              <a:lnSpc>
                <a:spcPct val="100000"/>
              </a:lnSpc>
            </a:pPr>
            <a:r>
              <a:rPr lang="en-US" sz="1200" b="1">
                <a:solidFill>
                  <a:srgbClr val="996600"/>
                </a:solidFill>
                <a:effectLst/>
                <a:latin typeface="Segoe Semibold" pitchFamily="34" charset="0"/>
                <a:sym typeface="Wingdings" pitchFamily="2" charset="2"/>
              </a:rPr>
              <a:t>DesktopConnection</a:t>
            </a:r>
          </a:p>
        </p:txBody>
      </p:sp>
      <p:sp>
        <p:nvSpPr>
          <p:cNvPr id="117" name="Rounded Rectangle 9960"/>
          <p:cNvSpPr>
            <a:spLocks/>
          </p:cNvSpPr>
          <p:nvPr/>
        </p:nvSpPr>
        <p:spPr bwMode="blackWhite">
          <a:xfrm>
            <a:off x="7656513" y="5800725"/>
            <a:ext cx="1296987" cy="3619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67647">
                  <a:alpha val="39998"/>
                </a:srgbClr>
              </a:gs>
              <a:gs pos="50000">
                <a:srgbClr val="FFFF99">
                  <a:alpha val="89000"/>
                </a:srgbClr>
              </a:gs>
              <a:gs pos="100000">
                <a:srgbClr val="767647">
                  <a:alpha val="39998"/>
                </a:srgbClr>
              </a:gs>
            </a:gsLst>
            <a:lin ang="2700000" scaled="1"/>
          </a:gradFill>
          <a:ln w="12700" algn="ctr">
            <a:solidFill>
              <a:srgbClr val="FFFF99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>
              <a:lnSpc>
                <a:spcPct val="100000"/>
              </a:lnSpc>
            </a:pPr>
            <a:r>
              <a:rPr lang="en-US" sz="1200" b="1">
                <a:solidFill>
                  <a:srgbClr val="996600"/>
                </a:solidFill>
                <a:effectLst/>
                <a:latin typeface="Segoe Semibold" pitchFamily="34" charset="0"/>
                <a:sym typeface="Wingdings" pitchFamily="2" charset="2"/>
              </a:rPr>
              <a:t>NicConnection</a:t>
            </a:r>
          </a:p>
        </p:txBody>
      </p:sp>
      <p:sp>
        <p:nvSpPr>
          <p:cNvPr id="118" name="Straight Connector 692261"/>
          <p:cNvSpPr>
            <a:spLocks noChangeShapeType="1"/>
          </p:cNvSpPr>
          <p:nvPr/>
        </p:nvSpPr>
        <p:spPr bwMode="auto">
          <a:xfrm>
            <a:off x="6432550" y="4722812"/>
            <a:ext cx="0" cy="215900"/>
          </a:xfrm>
          <a:prstGeom prst="line">
            <a:avLst/>
          </a:prstGeom>
          <a:noFill/>
          <a:ln w="28575" algn="ctr">
            <a:solidFill>
              <a:srgbClr val="FFFF99"/>
            </a:solidFill>
            <a:prstDash val="sysDot"/>
            <a:round/>
            <a:headEnd/>
            <a:tailEnd type="stealth" w="med" len="med"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19" name="Straight Connector 692262"/>
          <p:cNvSpPr>
            <a:spLocks noChangeShapeType="1"/>
          </p:cNvSpPr>
          <p:nvPr/>
        </p:nvSpPr>
        <p:spPr bwMode="auto">
          <a:xfrm>
            <a:off x="7512050" y="4722812"/>
            <a:ext cx="0" cy="647700"/>
          </a:xfrm>
          <a:prstGeom prst="line">
            <a:avLst/>
          </a:prstGeom>
          <a:noFill/>
          <a:ln w="28575" algn="ctr">
            <a:solidFill>
              <a:srgbClr val="FFFF99"/>
            </a:solidFill>
            <a:prstDash val="sysDot"/>
            <a:round/>
            <a:headEnd/>
            <a:tailEnd type="stealth" w="med" len="med"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20" name="Straight Connector 692263"/>
          <p:cNvSpPr>
            <a:spLocks noChangeShapeType="1"/>
          </p:cNvSpPr>
          <p:nvPr/>
        </p:nvSpPr>
        <p:spPr bwMode="auto">
          <a:xfrm>
            <a:off x="8520113" y="4722812"/>
            <a:ext cx="0" cy="1079500"/>
          </a:xfrm>
          <a:prstGeom prst="line">
            <a:avLst/>
          </a:prstGeom>
          <a:noFill/>
          <a:ln w="28575" algn="ctr">
            <a:solidFill>
              <a:srgbClr val="FFFF99"/>
            </a:solidFill>
            <a:prstDash val="sysDot"/>
            <a:round/>
            <a:headEnd/>
            <a:tailEnd type="stealth" w="med" len="med"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21" name="Straight Connector 692264"/>
          <p:cNvSpPr>
            <a:spLocks noChangeShapeType="1"/>
          </p:cNvSpPr>
          <p:nvPr/>
        </p:nvSpPr>
        <p:spPr bwMode="auto">
          <a:xfrm flipV="1">
            <a:off x="5353050" y="4506912"/>
            <a:ext cx="574675" cy="287338"/>
          </a:xfrm>
          <a:prstGeom prst="line">
            <a:avLst/>
          </a:prstGeom>
          <a:noFill/>
          <a:ln w="28575" algn="ctr">
            <a:solidFill>
              <a:srgbClr val="FFFF99"/>
            </a:solidFill>
            <a:prstDash val="sysDot"/>
            <a:round/>
            <a:headEnd/>
            <a:tailEnd type="stealth" w="med" len="med"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122" name="Rounded Rectangle 2994"/>
          <p:cNvSpPr>
            <a:spLocks/>
          </p:cNvSpPr>
          <p:nvPr/>
        </p:nvSpPr>
        <p:spPr bwMode="blackWhite">
          <a:xfrm>
            <a:off x="2832100" y="1339850"/>
            <a:ext cx="3024188" cy="3587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767647"/>
              </a:gs>
              <a:gs pos="50000">
                <a:srgbClr val="FFFF99"/>
              </a:gs>
              <a:gs pos="100000">
                <a:srgbClr val="767647"/>
              </a:gs>
            </a:gsLst>
            <a:lin ang="2700000" scaled="1"/>
          </a:gradFill>
          <a:ln w="12700" algn="ctr">
            <a:solidFill>
              <a:srgbClr val="FFFF99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>
              <a:lnSpc>
                <a:spcPct val="100000"/>
              </a:lnSpc>
            </a:pPr>
            <a:r>
              <a:rPr lang="en-US" sz="1200" b="1">
                <a:solidFill>
                  <a:srgbClr val="996600"/>
                </a:solidFill>
                <a:effectLst/>
                <a:latin typeface="Segoe Semibold" pitchFamily="34" charset="0"/>
                <a:sym typeface="Wingdings" pitchFamily="2" charset="2"/>
              </a:rPr>
              <a:t>ConnectionMonitorFactory</a:t>
            </a:r>
          </a:p>
        </p:txBody>
      </p:sp>
      <p:sp>
        <p:nvSpPr>
          <p:cNvPr id="123" name="Rounded Rectangle 122"/>
          <p:cNvSpPr>
            <a:spLocks/>
          </p:cNvSpPr>
          <p:nvPr/>
        </p:nvSpPr>
        <p:spPr bwMode="blackWhite">
          <a:xfrm>
            <a:off x="3221038" y="2803525"/>
            <a:ext cx="2519362" cy="36195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>
                  <a:alpha val="60001"/>
                </a:schemeClr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 w="127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algn="ctr" eaLnBrk="0">
              <a:lnSpc>
                <a:spcPct val="100000"/>
              </a:lnSpc>
            </a:pPr>
            <a:r>
              <a:rPr lang="en-US" sz="1600" b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Segoe Semibold" pitchFamily="34" charset="0"/>
                <a:sym typeface="Wingdings" pitchFamily="2" charset="2"/>
              </a:rPr>
              <a:t>NetworkCollection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hibbitts</a:t>
            </a:r>
            <a:endParaRPr lang="en-US" dirty="0" smtClean="0"/>
          </a:p>
          <a:p>
            <a:r>
              <a:rPr lang="en-US" dirty="0" smtClean="0"/>
              <a:t>principal at target your hand</a:t>
            </a:r>
          </a:p>
          <a:p>
            <a:r>
              <a:rPr lang="en-US" dirty="0" smtClean="0"/>
              <a:t>mobility, database, web and desktop solutions and consulting services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err="1" smtClean="0"/>
              <a:t>mcsf</a:t>
            </a:r>
            <a:r>
              <a:rPr lang="en-US" sz="2800" dirty="0" smtClean="0"/>
              <a:t>: configuration application block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Goals</a:t>
            </a:r>
          </a:p>
          <a:p>
            <a:pPr lvl="1"/>
            <a:r>
              <a:rPr lang="en-US" dirty="0" smtClean="0"/>
              <a:t>Fill the lack of Configuration File Support in Compact Framework</a:t>
            </a:r>
          </a:p>
          <a:p>
            <a:pPr lvl="1"/>
            <a:r>
              <a:rPr lang="en-US" dirty="0" smtClean="0"/>
              <a:t>It’s compatible with the </a:t>
            </a:r>
            <a:r>
              <a:rPr lang="en-US" dirty="0" err="1" smtClean="0"/>
              <a:t>.Net</a:t>
            </a:r>
            <a:r>
              <a:rPr lang="en-US" dirty="0" smtClean="0"/>
              <a:t> Framework 2.0 </a:t>
            </a:r>
            <a:r>
              <a:rPr lang="en-US" dirty="0" err="1" smtClean="0"/>
              <a:t>System.Configuration</a:t>
            </a:r>
            <a:endParaRPr lang="en-US" dirty="0" smtClean="0"/>
          </a:p>
          <a:p>
            <a:pPr lvl="1"/>
            <a:r>
              <a:rPr lang="en-US" dirty="0" smtClean="0"/>
              <a:t>Just enough functionality for mobile applications.</a:t>
            </a:r>
          </a:p>
          <a:p>
            <a:pPr lvl="2"/>
            <a:r>
              <a:rPr lang="en-US" dirty="0" smtClean="0"/>
              <a:t>Read Only Access</a:t>
            </a:r>
          </a:p>
          <a:p>
            <a:pPr lvl="2"/>
            <a:r>
              <a:rPr lang="en-US" dirty="0" smtClean="0"/>
              <a:t>Doesn’t support Application Settings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mcsf</a:t>
            </a:r>
            <a:r>
              <a:rPr lang="en-US" dirty="0" smtClean="0"/>
              <a:t>: 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what makes sense</a:t>
            </a:r>
          </a:p>
          <a:p>
            <a:r>
              <a:rPr lang="en-US" dirty="0" smtClean="0"/>
              <a:t>examine what has been developed to leverage ideas and discover possible issues</a:t>
            </a:r>
          </a:p>
          <a:p>
            <a:r>
              <a:rPr lang="en-US" dirty="0" smtClean="0"/>
              <a:t>incorporate best practices into your development cycle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tricks and traps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common sense</a:t>
            </a:r>
          </a:p>
          <a:p>
            <a:r>
              <a:rPr lang="en-US" dirty="0" smtClean="0"/>
              <a:t>understand the connectivity issues</a:t>
            </a:r>
          </a:p>
          <a:p>
            <a:r>
              <a:rPr lang="en-US" dirty="0" smtClean="0"/>
              <a:t>focus on the user and business requirements</a:t>
            </a:r>
          </a:p>
          <a:p>
            <a:r>
              <a:rPr lang="en-US" dirty="0" smtClean="0"/>
              <a:t>understand the technology but don’t be lead by it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tricks and traps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 not scale down a desk top application</a:t>
            </a:r>
          </a:p>
          <a:p>
            <a:r>
              <a:rPr lang="en-US" dirty="0" smtClean="0"/>
              <a:t>assist the user when input is required</a:t>
            </a:r>
          </a:p>
          <a:p>
            <a:r>
              <a:rPr lang="en-US" dirty="0" smtClean="0"/>
              <a:t>present only relevant data</a:t>
            </a:r>
          </a:p>
          <a:p>
            <a:r>
              <a:rPr lang="en-US" dirty="0" smtClean="0"/>
              <a:t>walk the user through the process, being mobile means there is no one you can ask for help</a:t>
            </a:r>
          </a:p>
          <a:p>
            <a:r>
              <a:rPr lang="en-US" dirty="0" smtClean="0"/>
              <a:t>make the application responsive </a:t>
            </a:r>
          </a:p>
          <a:p>
            <a:r>
              <a:rPr lang="en-US" dirty="0" smtClean="0"/>
              <a:t>manage your data carefully</a:t>
            </a:r>
          </a:p>
          <a:p>
            <a:r>
              <a:rPr lang="en-US" dirty="0" smtClean="0"/>
              <a:t>be smart about synchronization</a:t>
            </a:r>
          </a:p>
          <a:p>
            <a:pPr lvl="1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tricks and traps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conserve power</a:t>
            </a:r>
          </a:p>
          <a:p>
            <a:r>
              <a:rPr lang="en-US" dirty="0" smtClean="0"/>
              <a:t>work with a </a:t>
            </a:r>
            <a:r>
              <a:rPr lang="en-US" dirty="0" err="1" smtClean="0"/>
              <a:t>dba</a:t>
            </a:r>
            <a:r>
              <a:rPr lang="en-US" dirty="0" smtClean="0"/>
              <a:t> to optimize the database on the device</a:t>
            </a:r>
          </a:p>
          <a:p>
            <a:r>
              <a:rPr lang="en-US" dirty="0" smtClean="0"/>
              <a:t>use </a:t>
            </a:r>
            <a:r>
              <a:rPr lang="en-US" dirty="0" err="1" smtClean="0"/>
              <a:t>tdd</a:t>
            </a:r>
            <a:r>
              <a:rPr lang="en-US" dirty="0" smtClean="0"/>
              <a:t> (test driven development)</a:t>
            </a:r>
          </a:p>
          <a:p>
            <a:r>
              <a:rPr lang="en-US" dirty="0" smtClean="0"/>
              <a:t>make sure to keep the data secure</a:t>
            </a:r>
          </a:p>
          <a:p>
            <a:r>
              <a:rPr lang="en-US" dirty="0" smtClean="0"/>
              <a:t>avoid reflection, boxing and other expensive operations</a:t>
            </a:r>
          </a:p>
          <a:p>
            <a:r>
              <a:rPr lang="en-US" dirty="0" smtClean="0"/>
              <a:t>have the </a:t>
            </a:r>
            <a:r>
              <a:rPr lang="en-US" dirty="0" err="1" smtClean="0"/>
              <a:t>ui</a:t>
            </a:r>
            <a:r>
              <a:rPr lang="en-US" dirty="0" smtClean="0"/>
              <a:t> designer prototype on a device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wrapup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technology has matured, is available and is affordable</a:t>
            </a:r>
          </a:p>
          <a:p>
            <a:r>
              <a:rPr lang="en-US" dirty="0" smtClean="0"/>
              <a:t>users are more mobile than ever and have accepted mobile technology</a:t>
            </a:r>
          </a:p>
          <a:p>
            <a:r>
              <a:rPr lang="en-US" dirty="0" smtClean="0"/>
              <a:t>development tools are available (and you are probably already using them)</a:t>
            </a:r>
          </a:p>
          <a:p>
            <a:r>
              <a:rPr lang="en-US" dirty="0" smtClean="0"/>
              <a:t>well documented best practices exist</a:t>
            </a:r>
          </a:p>
          <a:p>
            <a:r>
              <a:rPr lang="en-US" dirty="0" smtClean="0"/>
              <a:t>integration into corporate systems is within your reach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foundation for a solution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914400" y="1571625"/>
          <a:ext cx="7772400" cy="4784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your 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dhibbitts@targetyourhand.com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msdn.microsoft.com/patterns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msdn.microsoft.com/mobile</a:t>
            </a:r>
            <a:endParaRPr lang="en-US" dirty="0" smtClean="0"/>
          </a:p>
          <a:p>
            <a:r>
              <a:rPr lang="en-US" dirty="0" smtClean="0">
                <a:hlinkClick r:id="rId5"/>
              </a:rPr>
              <a:t>www.codeplex.com</a:t>
            </a:r>
            <a:endParaRPr lang="en-US" dirty="0" smtClean="0"/>
          </a:p>
          <a:p>
            <a:r>
              <a:rPr lang="en-US" dirty="0" smtClean="0">
                <a:hlinkClick r:id="rId6"/>
              </a:rPr>
              <a:t>blogs.msdn.com/</a:t>
            </a:r>
            <a:r>
              <a:rPr lang="en-US" dirty="0" err="1" smtClean="0">
                <a:hlinkClick r:id="rId6"/>
              </a:rPr>
              <a:t>lokeuei</a:t>
            </a:r>
            <a:r>
              <a:rPr lang="en-US" dirty="0" smtClean="0">
                <a:hlinkClick r:id="rId6"/>
              </a:rPr>
              <a:t>/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04800"/>
            <a:ext cx="7772400" cy="1121664"/>
          </a:xfrm>
        </p:spPr>
        <p:txBody>
          <a:bodyPr/>
          <a:lstStyle/>
          <a:p>
            <a:r>
              <a:rPr lang="en-US" dirty="0" smtClean="0"/>
              <a:t>the next era of computing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1960’s mainframe computing </a:t>
            </a:r>
          </a:p>
          <a:p>
            <a:r>
              <a:rPr lang="en-US" dirty="0" smtClean="0"/>
              <a:t>1980’s personal computers</a:t>
            </a:r>
          </a:p>
          <a:p>
            <a:r>
              <a:rPr lang="en-US" dirty="0" smtClean="0"/>
              <a:t>2000’s smart phones, mobile devices, etc.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04800"/>
            <a:ext cx="7772400" cy="1143000"/>
          </a:xfrm>
        </p:spPr>
        <p:txBody>
          <a:bodyPr/>
          <a:lstStyle/>
          <a:p>
            <a:r>
              <a:rPr lang="en-US" dirty="0" smtClean="0"/>
              <a:t>cell phones, </a:t>
            </a:r>
            <a:r>
              <a:rPr lang="en-US" dirty="0" err="1" smtClean="0"/>
              <a:t>pdas</a:t>
            </a:r>
            <a:r>
              <a:rPr lang="en-US" dirty="0" smtClean="0"/>
              <a:t> and smart phones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676400"/>
            <a:ext cx="7772400" cy="4679160"/>
          </a:xfrm>
        </p:spPr>
        <p:txBody>
          <a:bodyPr/>
          <a:lstStyle/>
          <a:p>
            <a:r>
              <a:rPr lang="en-US" dirty="0" smtClean="0"/>
              <a:t>basic phones</a:t>
            </a:r>
          </a:p>
          <a:p>
            <a:r>
              <a:rPr lang="en-US" dirty="0" smtClean="0"/>
              <a:t>personal digital assistants (</a:t>
            </a:r>
            <a:r>
              <a:rPr lang="en-US" dirty="0" err="1" smtClean="0"/>
              <a:t>pda</a:t>
            </a:r>
            <a:r>
              <a:rPr lang="en-US" dirty="0" smtClean="0"/>
              <a:t>)</a:t>
            </a:r>
          </a:p>
          <a:p>
            <a:r>
              <a:rPr lang="en-US" dirty="0" smtClean="0"/>
              <a:t>smart phones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04800"/>
            <a:ext cx="7772400" cy="1121664"/>
          </a:xfrm>
        </p:spPr>
        <p:txBody>
          <a:bodyPr/>
          <a:lstStyle/>
          <a:p>
            <a:r>
              <a:rPr lang="en-US" dirty="0" smtClean="0"/>
              <a:t>increased demand from a mobile lifestyle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600200"/>
            <a:ext cx="7772400" cy="4724400"/>
          </a:xfrm>
        </p:spPr>
        <p:txBody>
          <a:bodyPr/>
          <a:lstStyle/>
          <a:p>
            <a:r>
              <a:rPr lang="en-US" dirty="0" smtClean="0"/>
              <a:t>always available</a:t>
            </a:r>
          </a:p>
          <a:p>
            <a:r>
              <a:rPr lang="en-US" dirty="0" smtClean="0"/>
              <a:t>extending reach</a:t>
            </a:r>
          </a:p>
          <a:p>
            <a:r>
              <a:rPr lang="en-US" dirty="0" smtClean="0"/>
              <a:t>easy to use</a:t>
            </a:r>
          </a:p>
          <a:p>
            <a:r>
              <a:rPr lang="en-US" dirty="0" smtClean="0"/>
              <a:t>low cost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04800"/>
            <a:ext cx="7772400" cy="1121664"/>
          </a:xfrm>
        </p:spPr>
        <p:txBody>
          <a:bodyPr/>
          <a:lstStyle/>
          <a:p>
            <a:r>
              <a:rPr lang="en-US" dirty="0" smtClean="0"/>
              <a:t>leveraging available technology and abilities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600200"/>
            <a:ext cx="7772400" cy="4755360"/>
          </a:xfrm>
        </p:spPr>
        <p:txBody>
          <a:bodyPr/>
          <a:lstStyle/>
          <a:p>
            <a:r>
              <a:rPr lang="en-US" dirty="0" smtClean="0"/>
              <a:t>devices that are available through retail outlets</a:t>
            </a:r>
          </a:p>
          <a:p>
            <a:r>
              <a:rPr lang="en-US" dirty="0" smtClean="0"/>
              <a:t>utilizing tools that developers are familiar with </a:t>
            </a:r>
          </a:p>
          <a:p>
            <a:r>
              <a:rPr lang="en-US" dirty="0" smtClean="0"/>
              <a:t>leveraging best practices</a:t>
            </a:r>
          </a:p>
          <a:p>
            <a:r>
              <a:rPr lang="en-US" dirty="0" smtClean="0"/>
              <a:t>use existing infrastructure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04800"/>
            <a:ext cx="7772400" cy="1121664"/>
          </a:xfrm>
        </p:spPr>
        <p:txBody>
          <a:bodyPr/>
          <a:lstStyle/>
          <a:p>
            <a:r>
              <a:rPr lang="en-US" dirty="0" smtClean="0"/>
              <a:t>the key components for creating solutions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Windows Mobile Smart Phones and Devices</a:t>
            </a:r>
          </a:p>
          <a:p>
            <a:r>
              <a:rPr lang="en-US" dirty="0" err="1" smtClean="0"/>
              <a:t>WiFi</a:t>
            </a:r>
            <a:r>
              <a:rPr lang="en-US" dirty="0" smtClean="0"/>
              <a:t>, GSM/GPRS/Edge, CDMA/1xRTT/EVDO</a:t>
            </a:r>
          </a:p>
          <a:p>
            <a:r>
              <a:rPr lang="en-US" dirty="0" err="1" smtClean="0"/>
              <a:t>VisualStuido</a:t>
            </a:r>
            <a:r>
              <a:rPr lang="en-US" dirty="0" smtClean="0"/>
              <a:t> 2005 </a:t>
            </a:r>
          </a:p>
          <a:p>
            <a:r>
              <a:rPr lang="en-US" dirty="0" err="1" smtClean="0"/>
              <a:t>.Net</a:t>
            </a:r>
            <a:r>
              <a:rPr lang="en-US" dirty="0" smtClean="0"/>
              <a:t> Compact Framework</a:t>
            </a:r>
          </a:p>
          <a:p>
            <a:r>
              <a:rPr lang="en-US" dirty="0" smtClean="0"/>
              <a:t>SQL Server CE</a:t>
            </a:r>
          </a:p>
          <a:p>
            <a:r>
              <a:rPr lang="en-US" dirty="0" smtClean="0"/>
              <a:t>Mobile Client Software Factory (and P&amp;P)</a:t>
            </a:r>
          </a:p>
          <a:p>
            <a:r>
              <a:rPr lang="en-US" dirty="0" smtClean="0"/>
              <a:t>MS server stack (IIS, SQL Server, Windows Server 2003)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wilight">
  <a:themeElements>
    <a:clrScheme name="Twilight">
      <a:dk1>
        <a:sysClr val="windowText" lastClr="000000"/>
      </a:dk1>
      <a:lt1>
        <a:sysClr val="window" lastClr="FFFFFF"/>
      </a:lt1>
      <a:dk2>
        <a:srgbClr val="461455"/>
      </a:dk2>
      <a:lt2>
        <a:srgbClr val="FFFFD2"/>
      </a:lt2>
      <a:accent1>
        <a:srgbClr val="B94B2D"/>
      </a:accent1>
      <a:accent2>
        <a:srgbClr val="B95F91"/>
      </a:accent2>
      <a:accent3>
        <a:srgbClr val="C8AF3C"/>
      </a:accent3>
      <a:accent4>
        <a:srgbClr val="78AA64"/>
      </a:accent4>
      <a:accent5>
        <a:srgbClr val="8264AA"/>
      </a:accent5>
      <a:accent6>
        <a:srgbClr val="D29B46"/>
      </a:accent6>
      <a:hlink>
        <a:srgbClr val="0000FF"/>
      </a:hlink>
      <a:folHlink>
        <a:srgbClr val="800080"/>
      </a:folHlink>
    </a:clrScheme>
    <a:fontScheme name="Twilight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wilight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0" t="100000" r="5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0" t="100000" r="50000" b="10000"/>
          </a:path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0000"/>
                <a:satMod val="200000"/>
              </a:schemeClr>
            </a:duotone>
          </a:blip>
          <a:tile tx="0" ty="0" sx="120000" sy="12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Twilight</Template>
  <TotalTime>355</TotalTime>
  <Words>1210</Words>
  <Application>Microsoft Office PowerPoint</Application>
  <PresentationFormat>On-screen Show (4:3)</PresentationFormat>
  <Paragraphs>296</Paragraphs>
  <Slides>48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48</vt:i4>
      </vt:variant>
    </vt:vector>
  </HeadingPairs>
  <TitlesOfParts>
    <vt:vector size="51" baseType="lpstr">
      <vt:lpstr>Twilight</vt:lpstr>
      <vt:lpstr>Bitmap Image</vt:lpstr>
      <vt:lpstr>Visio</vt:lpstr>
      <vt:lpstr>good things come in small packages</vt:lpstr>
      <vt:lpstr>Slide 2</vt:lpstr>
      <vt:lpstr>Slide 3</vt:lpstr>
      <vt:lpstr>introduction</vt:lpstr>
      <vt:lpstr>the next era of computing</vt:lpstr>
      <vt:lpstr>cell phones, pdas and smart phones</vt:lpstr>
      <vt:lpstr>increased demand from a mobile lifestyle</vt:lpstr>
      <vt:lpstr>leveraging available technology and abilities</vt:lpstr>
      <vt:lpstr>the key components for creating solutions</vt:lpstr>
      <vt:lpstr>technology: devices</vt:lpstr>
      <vt:lpstr>technology: networks</vt:lpstr>
      <vt:lpstr>technology: issues</vt:lpstr>
      <vt:lpstr>toolchain</vt:lpstr>
      <vt:lpstr>toolchain: windows mobile</vt:lpstr>
      <vt:lpstr>toolchain: Visual Studio 2005</vt:lpstr>
      <vt:lpstr>toolchain: Visual Studio 2005</vt:lpstr>
      <vt:lpstr>toolchain: .Net CF</vt:lpstr>
      <vt:lpstr>toolchain: .Net vs. .Net CF</vt:lpstr>
      <vt:lpstr>Toolchain: .Net vs. .Net CF</vt:lpstr>
      <vt:lpstr>toolchain: SQL Server CE</vt:lpstr>
      <vt:lpstr>toolchain: MS server stack</vt:lpstr>
      <vt:lpstr>solutions</vt:lpstr>
      <vt:lpstr>solutions: web client</vt:lpstr>
      <vt:lpstr>solutions: thin client – web services</vt:lpstr>
      <vt:lpstr>solutions: fat client</vt:lpstr>
      <vt:lpstr>Microsoft Patterns &amp; Practices</vt:lpstr>
      <vt:lpstr>mobile client software factory</vt:lpstr>
      <vt:lpstr>mcsf: selected blocks</vt:lpstr>
      <vt:lpstr>mcsf: composite ui application block</vt:lpstr>
      <vt:lpstr>mcsf: cab (cont.)</vt:lpstr>
      <vt:lpstr>mcsf: cab – optimizations </vt:lpstr>
      <vt:lpstr>mcsf: data abstration block</vt:lpstr>
      <vt:lpstr>mcsf: dab (cont.)</vt:lpstr>
      <vt:lpstr>mcsf: data subscription block</vt:lpstr>
      <vt:lpstr>mcsf: dsb (cont.)</vt:lpstr>
      <vt:lpstr>mcsf: disconnected service agent</vt:lpstr>
      <vt:lpstr>Mcsf: </vt:lpstr>
      <vt:lpstr>mcsf: connection monitor</vt:lpstr>
      <vt:lpstr>Mcsf: connection monitor (cont.)</vt:lpstr>
      <vt:lpstr>mcsf: configuration application block</vt:lpstr>
      <vt:lpstr>mcsf: summary</vt:lpstr>
      <vt:lpstr>tricks and traps</vt:lpstr>
      <vt:lpstr>tricks and traps (cont.)</vt:lpstr>
      <vt:lpstr>tricks and traps (cont.)</vt:lpstr>
      <vt:lpstr>wrapup</vt:lpstr>
      <vt:lpstr>foundation for a solution</vt:lpstr>
      <vt:lpstr>your questions</vt:lpstr>
      <vt:lpstr>information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Good Things Come in Small Packages</dc:title>
  <dc:creator>Dan</dc:creator>
  <cp:lastModifiedBy>Dan</cp:lastModifiedBy>
  <cp:revision>40</cp:revision>
  <dcterms:created xsi:type="dcterms:W3CDTF">2007-05-01T02:37:52Z</dcterms:created>
  <dcterms:modified xsi:type="dcterms:W3CDTF">2007-05-05T15:53:27Z</dcterms:modified>
</cp:coreProperties>
</file>