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0" r:id="rId2"/>
    <p:sldId id="271" r:id="rId3"/>
    <p:sldId id="256" r:id="rId4"/>
    <p:sldId id="257" r:id="rId5"/>
    <p:sldId id="258" r:id="rId6"/>
    <p:sldId id="259" r:id="rId7"/>
    <p:sldId id="262" r:id="rId8"/>
    <p:sldId id="269" r:id="rId9"/>
    <p:sldId id="260" r:id="rId10"/>
    <p:sldId id="261" r:id="rId11"/>
    <p:sldId id="265" r:id="rId12"/>
    <p:sldId id="263" r:id="rId13"/>
    <p:sldId id="264" r:id="rId14"/>
    <p:sldId id="266" r:id="rId15"/>
    <p:sldId id="267" r:id="rId16"/>
    <p:sldId id="268" r:id="rId17"/>
  </p:sldIdLst>
  <p:sldSz cx="9144000" cy="6858000" type="screen4x3"/>
  <p:notesSz cx="69469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6" autoAdjust="0"/>
    <p:restoredTop sz="94689" autoAdjust="0"/>
  </p:normalViewPr>
  <p:slideViewPr>
    <p:cSldViewPr>
      <p:cViewPr varScale="1">
        <p:scale>
          <a:sx n="89" d="100"/>
          <a:sy n="89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pPr>
              <a:defRPr/>
            </a:pPr>
            <a:fld id="{F9CCC861-94C1-4B6B-984B-12177D338C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pPr>
              <a:defRPr/>
            </a:pPr>
            <a:fld id="{FEC5C7B2-96F0-4532-8C87-56DA6AA8B0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1905000" y="2057400"/>
            <a:ext cx="6705600" cy="144780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209800" y="3581400"/>
            <a:ext cx="6400800" cy="1752600"/>
          </a:xfrm>
        </p:spPr>
        <p:txBody>
          <a:bodyPr/>
          <a:lstStyle>
            <a:lvl1pPr marL="0" indent="0">
              <a:spcBef>
                <a:spcPct val="20000"/>
              </a:spcBef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24EF3-EB11-4393-BC2D-87C6C5A267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5D027-93DB-4A6B-9980-5F7CC5F9FA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1066800"/>
            <a:ext cx="165735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1066800"/>
            <a:ext cx="481965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CBBAA-1B6D-4205-959E-FF140948C4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C086F-1E2C-42C2-996B-BE8DB6A705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33604-B1D8-4BFE-A317-49A28CE834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2057400"/>
            <a:ext cx="30861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2100" y="2057400"/>
            <a:ext cx="30861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05838-7D60-4782-8DD3-4D2C7EA2AE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F08C9-13FA-4961-BFF8-A8117943B2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349CF-AEFF-4EDE-88A6-D54C692957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58412-2AAB-4161-93A0-85A87F20ED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978FD-7D8B-4672-9EB2-93407CAFC5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CA273-01A2-4826-AF43-50450D821F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828800" y="1066800"/>
            <a:ext cx="6629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33600" y="2057400"/>
            <a:ext cx="6324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828800" y="62484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86200" y="624840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2484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9781E62B-39A2-4808-B354-76479AD2F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5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Font typeface="Garamond" pitchFamily="18" charset="0"/>
        <a:buChar char="−"/>
        <a:defRPr sz="22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Garamond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adnd.org/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://migang.or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152400"/>
            <a:ext cx="3981450" cy="661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dayOfDotNet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962400"/>
            <a:ext cx="2286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838200" y="1828800"/>
            <a:ext cx="4419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>
                <a:solidFill>
                  <a:schemeClr val="bg2"/>
                </a:solidFill>
                <a:latin typeface="Franklin Gothic Heavy" pitchFamily="34" charset="0"/>
              </a:rPr>
              <a:t>Thank You!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609600" y="990600"/>
            <a:ext cx="3657600" cy="2590800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9702" name="TextBox 6"/>
          <p:cNvSpPr txBox="1">
            <a:spLocks noChangeArrowheads="1"/>
          </p:cNvSpPr>
          <p:nvPr/>
        </p:nvSpPr>
        <p:spPr bwMode="auto">
          <a:xfrm>
            <a:off x="152400" y="152400"/>
            <a:ext cx="53070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alibri" pitchFamily="34" charset="0"/>
              </a:rPr>
              <a:t>Who paid for this event?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Now Design with Memories</a:t>
            </a:r>
          </a:p>
        </p:txBody>
      </p:sp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889250"/>
            <a:ext cx="1562100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2895600"/>
            <a:ext cx="1557338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2667000"/>
            <a:ext cx="1951038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 rot="10800000">
            <a:off x="2705100" y="3840163"/>
            <a:ext cx="1409700" cy="3175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>
            <a:off x="6065838" y="3843338"/>
            <a:ext cx="1096962" cy="1587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  <p:sp>
        <p:nvSpPr>
          <p:cNvPr id="33" name="TextBox 32"/>
          <p:cNvSpPr txBox="1"/>
          <p:nvPr/>
        </p:nvSpPr>
        <p:spPr>
          <a:xfrm>
            <a:off x="1676400" y="5257800"/>
            <a:ext cx="67818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</a:rPr>
              <a:t>Use this pattern when you want your database to remember old associations.</a:t>
            </a:r>
            <a:endParaRPr lang="en-US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00400" y="2057400"/>
            <a:ext cx="37290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Data Memory Pattern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allAtOnce"/>
      <p:bldP spid="3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1828800" y="1066800"/>
            <a:ext cx="6629400" cy="4572000"/>
          </a:xfrm>
        </p:spPr>
        <p:txBody>
          <a:bodyPr anchor="ctr"/>
          <a:lstStyle/>
          <a:p>
            <a:pPr algn="ctr"/>
            <a:r>
              <a:rPr lang="en-US" sz="6000" smtClean="0"/>
              <a:t>Why do you want Databases with Memories?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828800" y="1066800"/>
            <a:ext cx="6629400" cy="1371600"/>
          </a:xfrm>
        </p:spPr>
        <p:txBody>
          <a:bodyPr/>
          <a:lstStyle/>
          <a:p>
            <a:r>
              <a:rPr lang="en-US" smtClean="0"/>
              <a:t>Could use Database Views to help your classes</a:t>
            </a:r>
          </a:p>
        </p:txBody>
      </p:sp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819400"/>
            <a:ext cx="20193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3048000" y="2819400"/>
            <a:ext cx="58674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FFFFFF"/>
                </a:solidFill>
              </a:rPr>
              <a:t>SELECT dbo.Property.PropertyID, dbo.Property.Name,</a:t>
            </a:r>
          </a:p>
          <a:p>
            <a:r>
              <a:rPr lang="en-US" sz="1600">
                <a:solidFill>
                  <a:srgbClr val="FFFFFF"/>
                </a:solidFill>
              </a:rPr>
              <a:t>	dbo.Owner.OwnerID, dbo.Owner.Name AS OwnerName, </a:t>
            </a:r>
          </a:p>
          <a:p>
            <a:r>
              <a:rPr lang="en-US" sz="1600">
                <a:solidFill>
                  <a:srgbClr val="FFFFFF"/>
                </a:solidFill>
              </a:rPr>
              <a:t>	dbo.Property.CreateDate, dbo.Property.CreateUser, </a:t>
            </a:r>
          </a:p>
          <a:p>
            <a:r>
              <a:rPr lang="en-US" sz="1600">
                <a:solidFill>
                  <a:srgbClr val="FFFFFF"/>
                </a:solidFill>
              </a:rPr>
              <a:t>	dbo.Property.UpdateDate, dbo.Property.UpdateUser</a:t>
            </a:r>
          </a:p>
          <a:p>
            <a:r>
              <a:rPr lang="en-US" sz="1600">
                <a:solidFill>
                  <a:srgbClr val="FFFFFF"/>
                </a:solidFill>
              </a:rPr>
              <a:t>FROM dbo.Owner </a:t>
            </a:r>
          </a:p>
          <a:p>
            <a:r>
              <a:rPr lang="en-US" sz="1600">
                <a:solidFill>
                  <a:srgbClr val="FFFFFF"/>
                </a:solidFill>
              </a:rPr>
              <a:t>	RIGHT OUTER JOIN dbo.PropertyOwner ON dbo.Owner.OwnerID = dbo.PropertyOwner.OwnerID </a:t>
            </a:r>
          </a:p>
          <a:p>
            <a:r>
              <a:rPr lang="en-US" sz="1600">
                <a:solidFill>
                  <a:srgbClr val="FFFFFF"/>
                </a:solidFill>
              </a:rPr>
              <a:t>	RIGHT OUTER JOIN dbo.Property ON dbo.PropertyOwner.PropertyID = dbo.Property.PropertyID</a:t>
            </a:r>
          </a:p>
          <a:p>
            <a:r>
              <a:rPr lang="en-US" sz="1600">
                <a:solidFill>
                  <a:srgbClr val="FFFFFF"/>
                </a:solidFill>
              </a:rPr>
              <a:t>WHERE (dbo.PropertyOwner.EndDate IS NULL)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Not Just for 1 to 1 associations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2667000"/>
            <a:ext cx="1676400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4300" y="2667000"/>
            <a:ext cx="16891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about Typed Associations?</a:t>
            </a:r>
          </a:p>
        </p:txBody>
      </p:sp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77100" y="2817813"/>
            <a:ext cx="11811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 rot="10800000">
            <a:off x="3324225" y="3538538"/>
            <a:ext cx="1171575" cy="1587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 flipV="1">
            <a:off x="6267450" y="3536950"/>
            <a:ext cx="1009650" cy="1588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590800"/>
            <a:ext cx="17716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2514600"/>
            <a:ext cx="21240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67213" y="5029200"/>
            <a:ext cx="206692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Straight Arrow Connector 23"/>
          <p:cNvCxnSpPr>
            <a:cxnSpLocks noChangeShapeType="1"/>
          </p:cNvCxnSpPr>
          <p:nvPr/>
        </p:nvCxnSpPr>
        <p:spPr bwMode="auto">
          <a:xfrm rot="5400000">
            <a:off x="5169694" y="4793456"/>
            <a:ext cx="466725" cy="4763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  <p:sp>
        <p:nvSpPr>
          <p:cNvPr id="25" name="TextBox 24"/>
          <p:cNvSpPr txBox="1"/>
          <p:nvPr/>
        </p:nvSpPr>
        <p:spPr>
          <a:xfrm>
            <a:off x="3048000" y="1905000"/>
            <a:ext cx="46307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Data Type Memory Pattern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663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33600" y="2667000"/>
            <a:ext cx="119062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Wrap Up…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Some great books to read:</a:t>
            </a:r>
          </a:p>
          <a:p>
            <a:pPr lvl="1"/>
            <a:r>
              <a:rPr lang="en-US" smtClean="0"/>
              <a:t>Agile Database Techniques (Ambler)</a:t>
            </a:r>
          </a:p>
          <a:p>
            <a:pPr lvl="1"/>
            <a:r>
              <a:rPr lang="en-US" smtClean="0"/>
              <a:t>The Art of SQL (Faroult)</a:t>
            </a:r>
          </a:p>
        </p:txBody>
      </p:sp>
      <p:pic>
        <p:nvPicPr>
          <p:cNvPr id="27651" name="Picture 2" descr="http://g.bookpool.com/covers/835/0471202835_50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3429000"/>
            <a:ext cx="2543175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 descr="The Art of SQ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3429000"/>
            <a:ext cx="2382838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 and Discussion</a:t>
            </a:r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Reach me at </a:t>
            </a:r>
            <a:r>
              <a:rPr lang="en-US" smtClean="0">
                <a:solidFill>
                  <a:srgbClr val="FFFF00"/>
                </a:solidFill>
              </a:rPr>
              <a:t>cwoodruff@nusoftsolutions.com</a:t>
            </a:r>
          </a:p>
          <a:p>
            <a:r>
              <a:rPr lang="en-US" smtClean="0"/>
              <a:t>My blog at </a:t>
            </a:r>
            <a:r>
              <a:rPr lang="en-US" smtClean="0">
                <a:solidFill>
                  <a:srgbClr val="FFFF00"/>
                </a:solidFill>
              </a:rPr>
              <a:t>http://blog.cloudsocket.com</a:t>
            </a:r>
          </a:p>
          <a:p>
            <a:r>
              <a:rPr lang="en-US" smtClean="0"/>
              <a:t>Skype – cwoodruff</a:t>
            </a:r>
          </a:p>
          <a:p>
            <a:r>
              <a:rPr lang="en-US" smtClean="0"/>
              <a:t>Mobile – (616) 724-6885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ayOfDotNet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962400"/>
            <a:ext cx="2286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990600" y="1447800"/>
            <a:ext cx="28956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>
                <a:solidFill>
                  <a:schemeClr val="bg2"/>
                </a:solidFill>
                <a:latin typeface="Franklin Gothic Heavy" pitchFamily="34" charset="0"/>
              </a:rPr>
              <a:t>User</a:t>
            </a:r>
            <a:br>
              <a:rPr lang="en-US" sz="4800">
                <a:solidFill>
                  <a:schemeClr val="bg2"/>
                </a:solidFill>
                <a:latin typeface="Franklin Gothic Heavy" pitchFamily="34" charset="0"/>
              </a:rPr>
            </a:br>
            <a:r>
              <a:rPr lang="en-US" sz="4800">
                <a:solidFill>
                  <a:schemeClr val="bg2"/>
                </a:solidFill>
                <a:latin typeface="Franklin Gothic Heavy" pitchFamily="34" charset="0"/>
              </a:rPr>
              <a:t>Groups!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609600" y="990600"/>
            <a:ext cx="3657600" cy="2590800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30725" name="Picture 2" descr="http://www.nwnug.com/themes/NWNUG/images/nwnug_logo_200p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3048000"/>
            <a:ext cx="1905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4" descr="Great Lakes Area .NET User Group (GANG)">
            <a:hlinkClick r:id="rId4" tooltip="Great Lakes Area .NET User Group (GANG)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05600" y="609600"/>
            <a:ext cx="20574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27" name="Group 11"/>
          <p:cNvGrpSpPr>
            <a:grpSpLocks/>
          </p:cNvGrpSpPr>
          <p:nvPr/>
        </p:nvGrpSpPr>
        <p:grpSpPr bwMode="auto">
          <a:xfrm>
            <a:off x="6096000" y="4800600"/>
            <a:ext cx="3200400" cy="1000125"/>
            <a:chOff x="5638800" y="4800600"/>
            <a:chExt cx="3200400" cy="999392"/>
          </a:xfrm>
        </p:grpSpPr>
        <p:sp>
          <p:nvSpPr>
            <p:cNvPr id="10" name="Rectangle 9"/>
            <p:cNvSpPr/>
            <p:nvPr/>
          </p:nvSpPr>
          <p:spPr>
            <a:xfrm>
              <a:off x="5715000" y="4800600"/>
              <a:ext cx="2895600" cy="91373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pic>
          <p:nvPicPr>
            <p:cNvPr id="30729" name="Picture 6" descr="Ann Arbor Dot Net Developers Group">
              <a:hlinkClick r:id="rId6" tooltip="Ann Arbor Dot Net Developers Group"/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638800" y="4876800"/>
              <a:ext cx="3200400" cy="923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30" name="TextBox 10"/>
          <p:cNvSpPr txBox="1">
            <a:spLocks noChangeArrowheads="1"/>
          </p:cNvSpPr>
          <p:nvPr/>
        </p:nvSpPr>
        <p:spPr bwMode="auto">
          <a:xfrm>
            <a:off x="6324600" y="19812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2"/>
                </a:solidFill>
                <a:latin typeface="Lucida Console" pitchFamily="49" charset="0"/>
              </a:rPr>
              <a:t>www.migang.org</a:t>
            </a:r>
          </a:p>
        </p:txBody>
      </p:sp>
      <p:sp>
        <p:nvSpPr>
          <p:cNvPr id="30731" name="TextBox 12"/>
          <p:cNvSpPr txBox="1">
            <a:spLocks noChangeArrowheads="1"/>
          </p:cNvSpPr>
          <p:nvPr/>
        </p:nvSpPr>
        <p:spPr bwMode="auto">
          <a:xfrm>
            <a:off x="6172200" y="3810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2"/>
                </a:solidFill>
                <a:latin typeface="Lucida Console" pitchFamily="49" charset="0"/>
              </a:rPr>
              <a:t>www.nwnug.com</a:t>
            </a:r>
          </a:p>
        </p:txBody>
      </p:sp>
      <p:sp>
        <p:nvSpPr>
          <p:cNvPr id="30732" name="TextBox 13"/>
          <p:cNvSpPr txBox="1">
            <a:spLocks noChangeArrowheads="1"/>
          </p:cNvSpPr>
          <p:nvPr/>
        </p:nvSpPr>
        <p:spPr bwMode="auto">
          <a:xfrm>
            <a:off x="6172200" y="5715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2"/>
                </a:solidFill>
                <a:latin typeface="Lucida Console" pitchFamily="49" charset="0"/>
              </a:rPr>
              <a:t>www.aadnd.org</a:t>
            </a:r>
          </a:p>
        </p:txBody>
      </p:sp>
      <p:sp>
        <p:nvSpPr>
          <p:cNvPr id="30733" name="TextBox 14"/>
          <p:cNvSpPr txBox="1">
            <a:spLocks noChangeArrowheads="1"/>
          </p:cNvSpPr>
          <p:nvPr/>
        </p:nvSpPr>
        <p:spPr bwMode="auto">
          <a:xfrm>
            <a:off x="5181600" y="1143000"/>
            <a:ext cx="1276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bg2"/>
                </a:solidFill>
                <a:latin typeface="Calibri" pitchFamily="34" charset="0"/>
              </a:rPr>
              <a:t>Detroit, MI</a:t>
            </a:r>
            <a:br>
              <a:rPr lang="en-US" sz="1800">
                <a:solidFill>
                  <a:schemeClr val="bg2"/>
                </a:solidFill>
                <a:latin typeface="Calibri" pitchFamily="34" charset="0"/>
              </a:rPr>
            </a:br>
            <a:r>
              <a:rPr lang="en-US" sz="1800">
                <a:solidFill>
                  <a:schemeClr val="bg2"/>
                </a:solidFill>
                <a:latin typeface="Calibri" pitchFamily="34" charset="0"/>
              </a:rPr>
              <a:t>(Southfield)</a:t>
            </a:r>
          </a:p>
        </p:txBody>
      </p:sp>
      <p:sp>
        <p:nvSpPr>
          <p:cNvPr id="30734" name="TextBox 15"/>
          <p:cNvSpPr txBox="1">
            <a:spLocks noChangeArrowheads="1"/>
          </p:cNvSpPr>
          <p:nvPr/>
        </p:nvSpPr>
        <p:spPr bwMode="auto">
          <a:xfrm>
            <a:off x="5181600" y="3276600"/>
            <a:ext cx="1227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bg2"/>
                </a:solidFill>
                <a:latin typeface="Calibri" pitchFamily="34" charset="0"/>
              </a:rPr>
              <a:t>Toledo, OH</a:t>
            </a:r>
          </a:p>
        </p:txBody>
      </p:sp>
      <p:sp>
        <p:nvSpPr>
          <p:cNvPr id="30735" name="TextBox 16"/>
          <p:cNvSpPr txBox="1">
            <a:spLocks noChangeArrowheads="1"/>
          </p:cNvSpPr>
          <p:nvPr/>
        </p:nvSpPr>
        <p:spPr bwMode="auto">
          <a:xfrm>
            <a:off x="4495800" y="5105400"/>
            <a:ext cx="1503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bg2"/>
                </a:solidFill>
                <a:latin typeface="Calibri" pitchFamily="34" charset="0"/>
              </a:rPr>
              <a:t>Ann Arbor, MI</a:t>
            </a:r>
          </a:p>
        </p:txBody>
      </p:sp>
      <p:sp>
        <p:nvSpPr>
          <p:cNvPr id="30736" name="TextBox 17"/>
          <p:cNvSpPr txBox="1">
            <a:spLocks noChangeArrowheads="1"/>
          </p:cNvSpPr>
          <p:nvPr/>
        </p:nvSpPr>
        <p:spPr bwMode="auto">
          <a:xfrm>
            <a:off x="152400" y="152400"/>
            <a:ext cx="5702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2"/>
                </a:solidFill>
                <a:latin typeface="Calibri" pitchFamily="34" charset="0"/>
              </a:rPr>
              <a:t>Who organized this event?</a:t>
            </a:r>
          </a:p>
        </p:txBody>
      </p:sp>
      <p:sp>
        <p:nvSpPr>
          <p:cNvPr id="30737" name="TextBox 18"/>
          <p:cNvSpPr txBox="1">
            <a:spLocks noChangeArrowheads="1"/>
          </p:cNvSpPr>
          <p:nvPr/>
        </p:nvSpPr>
        <p:spPr bwMode="auto">
          <a:xfrm>
            <a:off x="3886200" y="6248400"/>
            <a:ext cx="5151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b="1" i="1">
                <a:solidFill>
                  <a:schemeClr val="bg2"/>
                </a:solidFill>
                <a:latin typeface="Calibri" pitchFamily="34" charset="0"/>
              </a:rPr>
              <a:t>Sign up sheets are in the hallway!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mtClean="0"/>
              <a:t>Databases Need to have Memories</a:t>
            </a:r>
          </a:p>
        </p:txBody>
      </p:sp>
      <p:sp>
        <p:nvSpPr>
          <p:cNvPr id="1536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581400"/>
            <a:ext cx="6629400" cy="1752600"/>
          </a:xfrm>
        </p:spPr>
        <p:txBody>
          <a:bodyPr/>
          <a:lstStyle/>
          <a:p>
            <a:r>
              <a:rPr lang="en-US" smtClean="0"/>
              <a:t>Chris Woodruff</a:t>
            </a:r>
          </a:p>
          <a:p>
            <a:r>
              <a:rPr lang="en-US" smtClean="0"/>
              <a:t>Architect</a:t>
            </a:r>
          </a:p>
          <a:p>
            <a:r>
              <a:rPr lang="en-US" smtClean="0"/>
              <a:t>NuSoft Solutions</a:t>
            </a:r>
          </a:p>
          <a:p>
            <a:r>
              <a:rPr lang="en-US" smtClean="0"/>
              <a:t>Grand Rapids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Chris Woodruff Bio</a:t>
            </a:r>
          </a:p>
        </p:txBody>
      </p:sp>
      <p:sp>
        <p:nvSpPr>
          <p:cNvPr id="16386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Architect, NuSoft Solutions</a:t>
            </a:r>
          </a:p>
          <a:p>
            <a:r>
              <a:rPr lang="en-US" smtClean="0"/>
              <a:t>Vice President of West Michigan .NET User Group</a:t>
            </a:r>
          </a:p>
          <a:p>
            <a:r>
              <a:rPr lang="en-US" smtClean="0"/>
              <a:t>Coordinator of West Michigan Day of .NET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1447800"/>
            <a:ext cx="6324600" cy="320040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US" sz="36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This Session will cover a lot of common sense and hopefully will make you think about databases differently. </a:t>
            </a:r>
            <a:endParaRPr lang="en-US" sz="36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41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066800"/>
            <a:ext cx="7467600" cy="609600"/>
          </a:xfrm>
        </p:spPr>
        <p:txBody>
          <a:bodyPr/>
          <a:lstStyle/>
          <a:p>
            <a:pPr algn="ctr"/>
            <a:r>
              <a:rPr lang="en-US" smtClean="0"/>
              <a:t>Software Developers and Databases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2057400"/>
            <a:ext cx="6324600" cy="4495800"/>
          </a:xfrm>
          <a:solidFill>
            <a:schemeClr val="bg1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>
              <a:buFontTx/>
              <a:buNone/>
              <a:defRPr/>
            </a:pPr>
            <a:r>
              <a:rPr lang="en-US" sz="3600" dirty="0" smtClean="0">
                <a:solidFill>
                  <a:schemeClr val="tx1"/>
                </a:solidFill>
              </a:rPr>
              <a:t>If most software developers spent as much time thinking of the data models as they did the object models their software would be more stable, robust and extendable.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Always try to use these 4 fields:</a:t>
            </a:r>
          </a:p>
        </p:txBody>
      </p:sp>
      <p:sp>
        <p:nvSpPr>
          <p:cNvPr id="19458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2057400"/>
            <a:ext cx="3352800" cy="3962400"/>
          </a:xfrm>
        </p:spPr>
        <p:txBody>
          <a:bodyPr/>
          <a:lstStyle/>
          <a:p>
            <a:r>
              <a:rPr lang="en-US" smtClean="0"/>
              <a:t>CreateUser</a:t>
            </a:r>
          </a:p>
          <a:p>
            <a:r>
              <a:rPr lang="en-US" smtClean="0"/>
              <a:t>CreateDate</a:t>
            </a:r>
          </a:p>
          <a:p>
            <a:r>
              <a:rPr lang="en-US" smtClean="0"/>
              <a:t>UpdateUser</a:t>
            </a:r>
          </a:p>
          <a:p>
            <a:r>
              <a:rPr lang="en-US" smtClean="0"/>
              <a:t>UpdateDate</a:t>
            </a:r>
          </a:p>
        </p:txBody>
      </p:sp>
      <p:pic>
        <p:nvPicPr>
          <p:cNvPr id="19459" name="Picture 4" descr="http://www.artsupply.com/alvin/arch%20drafting%20kit%20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057400"/>
            <a:ext cx="3200400" cy="398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Purpose of Using a DataLog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362200"/>
            <a:ext cx="25003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5105400" y="2057400"/>
            <a:ext cx="3352800" cy="396240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US" kern="0" dirty="0">
                <a:latin typeface="+mn-lt"/>
              </a:rPr>
              <a:t>Debugging during development</a:t>
            </a:r>
          </a:p>
          <a:p>
            <a:pPr marL="342900" indent="-342900">
              <a:spcBef>
                <a:spcPct val="5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US" kern="0" dirty="0">
                <a:latin typeface="+mn-lt"/>
              </a:rPr>
              <a:t>Security Audits</a:t>
            </a:r>
          </a:p>
          <a:p>
            <a:pPr marL="342900" indent="-342900">
              <a:spcBef>
                <a:spcPct val="5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US" kern="0" dirty="0">
                <a:latin typeface="+mn-lt"/>
              </a:rPr>
              <a:t>Sometimes mandated by law</a:t>
            </a:r>
          </a:p>
          <a:p>
            <a:pPr marL="342900" indent="-342900">
              <a:spcBef>
                <a:spcPct val="5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US" kern="0" dirty="0">
                <a:latin typeface="+mn-lt"/>
              </a:rPr>
              <a:t>Value Added to client</a:t>
            </a:r>
            <a:endParaRPr lang="en-US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2667000"/>
            <a:ext cx="1681163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2584450"/>
            <a:ext cx="16764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 descr="http://www.datc.net/Portals/0/images/Draftin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1905000"/>
            <a:ext cx="20574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67500" y="2667000"/>
            <a:ext cx="17145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76400" y="1219200"/>
            <a:ext cx="69167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latin typeface="+mj-lt"/>
              </a:rPr>
              <a:t>How would you connect these two tables?</a:t>
            </a:r>
            <a:endParaRPr lang="en-US" sz="2800" dirty="0">
              <a:latin typeface="+mj-lt"/>
            </a:endParaRPr>
          </a:p>
        </p:txBody>
      </p: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 flipV="1">
            <a:off x="5029200" y="3711575"/>
            <a:ext cx="1638300" cy="1588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oject overview presentation">
  <a:themeElements>
    <a:clrScheme name="Default Design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Project overview presentation</Template>
  <TotalTime>651</TotalTime>
  <Words>264</Words>
  <Application>Microsoft PowerPoint 7.0</Application>
  <PresentationFormat>On-screen Show (4:3)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Times New Roman</vt:lpstr>
      <vt:lpstr>Arial</vt:lpstr>
      <vt:lpstr>Trebuchet MS</vt:lpstr>
      <vt:lpstr>Garamond</vt:lpstr>
      <vt:lpstr>Franklin Gothic Heavy</vt:lpstr>
      <vt:lpstr>Calibri</vt:lpstr>
      <vt:lpstr>Lucida Console</vt:lpstr>
      <vt:lpstr>Project overview presentation</vt:lpstr>
      <vt:lpstr>Slide 1</vt:lpstr>
      <vt:lpstr>Slide 2</vt:lpstr>
      <vt:lpstr>Databases Need to have Memories</vt:lpstr>
      <vt:lpstr>Chris Woodruff Bio</vt:lpstr>
      <vt:lpstr> </vt:lpstr>
      <vt:lpstr>Software Developers and Databases</vt:lpstr>
      <vt:lpstr>Always try to use these 4 fields:</vt:lpstr>
      <vt:lpstr>The Purpose of Using a DataLog</vt:lpstr>
      <vt:lpstr>Slide 9</vt:lpstr>
      <vt:lpstr>Now Design with Memories</vt:lpstr>
      <vt:lpstr>Why do you want Databases with Memories?</vt:lpstr>
      <vt:lpstr>Could use Database Views to help your classes</vt:lpstr>
      <vt:lpstr>Not Just for 1 to 1 associations</vt:lpstr>
      <vt:lpstr>What about Typed Associations?</vt:lpstr>
      <vt:lpstr>Wrap Up…</vt:lpstr>
      <vt:lpstr>Questions and Discussion</vt:lpstr>
    </vt:vector>
  </TitlesOfParts>
  <Company>NuSoft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Databases Need to have Memories</dc:title>
  <dc:creator>NuSoft</dc:creator>
  <cp:lastModifiedBy>Scott Zischerk</cp:lastModifiedBy>
  <cp:revision>56</cp:revision>
  <cp:lastPrinted>1601-01-01T00:00:00Z</cp:lastPrinted>
  <dcterms:created xsi:type="dcterms:W3CDTF">2007-05-01T01:55:57Z</dcterms:created>
  <dcterms:modified xsi:type="dcterms:W3CDTF">2007-05-07T15:25:49Z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TC010184561033</vt:lpwstr>
  </property>
</Properties>
</file>